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39"/>
  </p:notesMasterIdLst>
  <p:sldIdLst>
    <p:sldId id="256" r:id="rId2"/>
    <p:sldId id="318" r:id="rId3"/>
    <p:sldId id="338" r:id="rId4"/>
    <p:sldId id="331" r:id="rId5"/>
    <p:sldId id="755" r:id="rId6"/>
    <p:sldId id="2368" r:id="rId7"/>
    <p:sldId id="339" r:id="rId8"/>
    <p:sldId id="2369" r:id="rId9"/>
    <p:sldId id="340" r:id="rId10"/>
    <p:sldId id="343" r:id="rId11"/>
    <p:sldId id="344" r:id="rId12"/>
    <p:sldId id="345" r:id="rId13"/>
    <p:sldId id="346" r:id="rId14"/>
    <p:sldId id="758" r:id="rId15"/>
    <p:sldId id="759" r:id="rId16"/>
    <p:sldId id="347" r:id="rId17"/>
    <p:sldId id="756" r:id="rId18"/>
    <p:sldId id="739" r:id="rId19"/>
    <p:sldId id="762" r:id="rId20"/>
    <p:sldId id="763" r:id="rId21"/>
    <p:sldId id="757" r:id="rId22"/>
    <p:sldId id="760" r:id="rId23"/>
    <p:sldId id="761" r:id="rId24"/>
    <p:sldId id="765" r:id="rId25"/>
    <p:sldId id="764" r:id="rId26"/>
    <p:sldId id="774" r:id="rId27"/>
    <p:sldId id="766" r:id="rId28"/>
    <p:sldId id="767" r:id="rId29"/>
    <p:sldId id="768" r:id="rId30"/>
    <p:sldId id="769" r:id="rId31"/>
    <p:sldId id="770" r:id="rId32"/>
    <p:sldId id="771" r:id="rId33"/>
    <p:sldId id="772" r:id="rId34"/>
    <p:sldId id="773" r:id="rId35"/>
    <p:sldId id="775" r:id="rId36"/>
    <p:sldId id="2367" r:id="rId37"/>
    <p:sldId id="738" r:id="rId38"/>
  </p:sldIdLst>
  <p:sldSz cx="9144000" cy="5143500" type="screen16x9"/>
  <p:notesSz cx="6858000" cy="9144000"/>
  <p:embeddedFontLst>
    <p:embeddedFont>
      <p:font typeface="Cambria" panose="02040503050406030204" pitchFamily="18" charset="0"/>
      <p:regular r:id="rId40"/>
      <p:bold r:id="rId41"/>
      <p:italic r:id="rId42"/>
      <p:boldItalic r:id="rId43"/>
    </p:embeddedFont>
    <p:embeddedFont>
      <p:font typeface="Roboto" panose="02000000000000000000"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6F0"/>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94595"/>
  </p:normalViewPr>
  <p:slideViewPr>
    <p:cSldViewPr snapToGrid="0">
      <p:cViewPr varScale="1">
        <p:scale>
          <a:sx n="124" d="100"/>
          <a:sy n="124" d="100"/>
        </p:scale>
        <p:origin x="176"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www.k-online.com</a:t>
            </a:r>
            <a:r>
              <a:rPr lang="en-US" dirty="0"/>
              <a:t>/</a:t>
            </a:r>
            <a:r>
              <a:rPr lang="en-US" dirty="0" err="1"/>
              <a:t>en</a:t>
            </a:r>
            <a:r>
              <a:rPr lang="en-US" dirty="0"/>
              <a:t>/</a:t>
            </a:r>
            <a:r>
              <a:rPr lang="en-US" dirty="0" err="1"/>
              <a:t>Media_News</a:t>
            </a:r>
            <a:r>
              <a:rPr lang="en-US" dirty="0"/>
              <a:t>/News/Vietnamese_company_to_install_first_2000-mm-diam_pipe_extrusion_line?utm_source=</a:t>
            </a:r>
            <a:r>
              <a:rPr lang="en-US" dirty="0" err="1"/>
              <a:t>chatgpt.com</a:t>
            </a:r>
            <a:endParaRPr lang="en-VN" dirty="0"/>
          </a:p>
        </p:txBody>
      </p:sp>
    </p:spTree>
    <p:extLst>
      <p:ext uri="{BB962C8B-B14F-4D97-AF65-F5344CB8AC3E}">
        <p14:creationId xmlns:p14="http://schemas.microsoft.com/office/powerpoint/2010/main" val="3067616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www.indiamart.com</a:t>
            </a:r>
            <a:r>
              <a:rPr lang="en-US" dirty="0"/>
              <a:t>/</a:t>
            </a:r>
            <a:r>
              <a:rPr lang="en-US" dirty="0" err="1"/>
              <a:t>proddetail</a:t>
            </a:r>
            <a:r>
              <a:rPr lang="en-US" dirty="0"/>
              <a:t>/retrofitting-of-injection-molding-machine-by-servo-system-22031139348.html</a:t>
            </a:r>
            <a:endParaRPr lang="en-VN" dirty="0"/>
          </a:p>
        </p:txBody>
      </p:sp>
    </p:spTree>
    <p:extLst>
      <p:ext uri="{BB962C8B-B14F-4D97-AF65-F5344CB8AC3E}">
        <p14:creationId xmlns:p14="http://schemas.microsoft.com/office/powerpoint/2010/main" val="206760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www.quantafuel.com</a:t>
            </a:r>
            <a:r>
              <a:rPr lang="en-US" dirty="0"/>
              <a:t>/</a:t>
            </a:r>
            <a:endParaRPr lang="en-VN" dirty="0"/>
          </a:p>
        </p:txBody>
      </p:sp>
    </p:spTree>
    <p:extLst>
      <p:ext uri="{BB962C8B-B14F-4D97-AF65-F5344CB8AC3E}">
        <p14:creationId xmlns:p14="http://schemas.microsoft.com/office/powerpoint/2010/main" val="3130916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853133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a:prstGeom prst="rect">
            <a:avLst/>
          </a:prstGeo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91D6E854-86EC-9D4F-89B0-F83A48042FB2}" type="datetime2">
              <a:rPr lang="en-US" smtClean="0"/>
              <a:pPr/>
              <a:t>Thursday, July 3,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302079600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E9BBC337-C7EE-4241-B510-E067F9167443}"/>
              </a:ext>
            </a:extLst>
          </p:cNvPr>
          <p:cNvCxnSpPr>
            <a:cxnSpLocks/>
          </p:cNvCxnSpPr>
          <p:nvPr userDrawn="1"/>
        </p:nvCxnSpPr>
        <p:spPr>
          <a:xfrm>
            <a:off x="457201" y="796729"/>
            <a:ext cx="8229599"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637E1ED4-F817-4E0E-8407-9D0E0002400F}"/>
              </a:ext>
            </a:extLst>
          </p:cNvPr>
          <p:cNvPicPr>
            <a:picLocks noChangeAspect="1"/>
          </p:cNvPicPr>
          <p:nvPr userDrawn="1"/>
        </p:nvPicPr>
        <p:blipFill>
          <a:blip r:embed="rId12"/>
          <a:stretch>
            <a:fillRect/>
          </a:stretch>
        </p:blipFill>
        <p:spPr>
          <a:xfrm>
            <a:off x="7120470" y="108340"/>
            <a:ext cx="1147304" cy="236670"/>
          </a:xfrm>
          <a:prstGeom prst="rect">
            <a:avLst/>
          </a:prstGeom>
        </p:spPr>
      </p:pic>
      <p:pic>
        <p:nvPicPr>
          <p:cNvPr id="8" name="Picture 7">
            <a:extLst>
              <a:ext uri="{FF2B5EF4-FFF2-40B4-BE49-F238E27FC236}">
                <a16:creationId xmlns:a16="http://schemas.microsoft.com/office/drawing/2014/main" id="{855CE690-FB1D-422E-A1FB-7582C45F793E}"/>
              </a:ext>
            </a:extLst>
          </p:cNvPr>
          <p:cNvPicPr>
            <a:picLocks noChangeAspect="1"/>
          </p:cNvPicPr>
          <p:nvPr userDrawn="1"/>
        </p:nvPicPr>
        <p:blipFill>
          <a:blip r:embed="rId13"/>
          <a:stretch>
            <a:fillRect/>
          </a:stretch>
        </p:blipFill>
        <p:spPr>
          <a:xfrm>
            <a:off x="8339753" y="-111899"/>
            <a:ext cx="694093" cy="694093"/>
          </a:xfrm>
          <a:prstGeom prst="rect">
            <a:avLst/>
          </a:prstGeom>
        </p:spPr>
      </p:pic>
      <p:pic>
        <p:nvPicPr>
          <p:cNvPr id="9" name="Picture 8">
            <a:extLst>
              <a:ext uri="{FF2B5EF4-FFF2-40B4-BE49-F238E27FC236}">
                <a16:creationId xmlns:a16="http://schemas.microsoft.com/office/drawing/2014/main" id="{0DEFAC06-B0CC-407B-B129-C7CB591C00F6}"/>
              </a:ext>
            </a:extLst>
          </p:cNvPr>
          <p:cNvPicPr>
            <a:picLocks noChangeAspect="1"/>
          </p:cNvPicPr>
          <p:nvPr userDrawn="1"/>
        </p:nvPicPr>
        <p:blipFill>
          <a:blip r:embed="rId1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F1A59CC8-FE8A-4869-90DE-55901B83405B}"/>
              </a:ext>
            </a:extLst>
          </p:cNvPr>
          <p:cNvPicPr>
            <a:picLocks noChangeAspect="1"/>
          </p:cNvPicPr>
          <p:nvPr userDrawn="1"/>
        </p:nvPicPr>
        <p:blipFill>
          <a:blip r:embed="rId15"/>
          <a:stretch>
            <a:fillRect/>
          </a:stretch>
        </p:blipFill>
        <p:spPr>
          <a:xfrm>
            <a:off x="1401175" y="4632562"/>
            <a:ext cx="402961" cy="356803"/>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1" r:id="rId2"/>
    <p:sldLayoutId id="2147483653" r:id="rId3"/>
    <p:sldLayoutId id="2147483654" r:id="rId4"/>
    <p:sldLayoutId id="2147483655" r:id="rId5"/>
    <p:sldLayoutId id="2147483656" r:id="rId6"/>
    <p:sldLayoutId id="2147483657" r:id="rId7"/>
    <p:sldLayoutId id="2147483678" r:id="rId8"/>
    <p:sldLayoutId id="2147483679" r:id="rId9"/>
    <p:sldLayoutId id="214748368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16.jpeg" Type="http://schemas.openxmlformats.org/officeDocument/2006/relationships/image"/><Relationship Id="rId1" Target="../slideLayouts/slideLayout10.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hyperlink" Target="https://www.plasticstoday.com/plastics-processing/vietnamese-company-installs-the-first-2-000-mm-pipe-extrusion-line-in-vietna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arget="../media/image19.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2" Target="../media/image9.jpeg" Type="http://schemas.openxmlformats.org/officeDocument/2006/relationships/image"/><Relationship Id="rId1" Target="../slideLayouts/slideLayout10.xml" Type="http://schemas.openxmlformats.org/officeDocument/2006/relationships/slideLayout"/></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plasticsnews.com/article/20110926/NEWS/309269989/vietnam-s-tien-phong-buys-kryosys-pipe-extruder?utm_source=chatgpt.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arget="../media/image12.jpeg" Type="http://schemas.openxmlformats.org/officeDocument/2006/relationships/image"/><Relationship Id="rId1" Target="../slideLayouts/slideLayout10.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055823" y="1176670"/>
            <a:ext cx="3630977" cy="3007960"/>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41952" y="2901168"/>
            <a:ext cx="4559745" cy="960713"/>
          </a:xfrm>
        </p:spPr>
        <p:txBody>
          <a:bodyPr>
            <a:normAutofit fontScale="92500"/>
          </a:bodyPr>
          <a:lstStyle/>
          <a:p>
            <a:pPr marL="0" indent="0">
              <a:spcAft>
                <a:spcPts val="600"/>
              </a:spcAft>
            </a:pPr>
            <a:r>
              <a:rPr lang="en-US" sz="1600" b="1" dirty="0">
                <a:solidFill>
                  <a:schemeClr val="accent1">
                    <a:lumMod val="50000"/>
                  </a:schemeClr>
                </a:solidFill>
                <a:latin typeface="+mn-lt"/>
              </a:rPr>
              <a:t>Module 9. 
Case studies on EEMs in the plastics industry</a:t>
            </a:r>
            <a:r>
              <a:rPr lang="en-US" sz="1200" b="1" dirty="0">
                <a:solidFill>
                  <a:schemeClr val="accent1">
                    <a:lumMod val="50000"/>
                  </a:schemeClr>
                </a:solidFill>
                <a:latin typeface="+mn-lt"/>
              </a:rPr>
              <a:t>.</a:t>
            </a:r>
            <a:endParaRPr lang="en-VN" sz="1100" b="1" dirty="0">
              <a:solidFill>
                <a:schemeClr val="tx1">
                  <a:lumMod val="65000"/>
                  <a:lumOff val="35000"/>
                </a:schemeClr>
              </a:solidFill>
              <a:latin typeface="+mn-lt"/>
            </a:endParaRPr>
          </a:p>
        </p:txBody>
      </p:sp>
      <p:sp>
        <p:nvSpPr>
          <p:cNvPr id="2" name="TextBox 1">
            <a:extLst>
              <a:ext uri="{FF2B5EF4-FFF2-40B4-BE49-F238E27FC236}">
                <a16:creationId xmlns:a16="http://schemas.microsoft.com/office/drawing/2014/main" id="{6BCBE446-D0DE-B649-AAC0-CF86F44202E1}"/>
              </a:ext>
            </a:extLst>
          </p:cNvPr>
          <p:cNvSpPr txBox="1"/>
          <p:nvPr/>
        </p:nvSpPr>
        <p:spPr>
          <a:xfrm>
            <a:off x="541952" y="2473417"/>
            <a:ext cx="2638993" cy="276999"/>
          </a:xfrm>
          <a:prstGeom prst="rect">
            <a:avLst/>
          </a:prstGeom>
          <a:noFill/>
        </p:spPr>
        <p:txBody>
          <a:bodyPr wrap="square" rtlCol="0" anchor="ctr">
            <a:spAutoFit/>
          </a:bodyPr>
          <a:lstStyle/>
          <a:p>
            <a:r>
              <a:rPr lang="en-US" sz="1200" b="1" dirty="0">
                <a:solidFill>
                  <a:srgbClr val="00B0F0"/>
                </a:solidFill>
              </a:rPr>
              <a:t>MANAGEMENT OFFICERS </a:t>
            </a:r>
            <a:endParaRPr lang="ko-KR" altLang="en-US" sz="1200" b="1" dirty="0">
              <a:solidFill>
                <a:srgbClr val="00B0F0"/>
              </a:solidFill>
              <a:cs typeface="Arial" pitchFamily="34" charset="0"/>
            </a:endParaRPr>
          </a:p>
        </p:txBody>
      </p:sp>
      <p:sp>
        <p:nvSpPr>
          <p:cNvPr id="4" name="Google Shape;46;p15">
            <a:extLst>
              <a:ext uri="{FF2B5EF4-FFF2-40B4-BE49-F238E27FC236}">
                <a16:creationId xmlns:a16="http://schemas.microsoft.com/office/drawing/2014/main" id="{29C5A8FC-81CF-8A63-7DD6-766BE52BE228}"/>
              </a:ext>
            </a:extLst>
          </p:cNvPr>
          <p:cNvSpPr txBox="1">
            <a:spLocks/>
          </p:cNvSpPr>
          <p:nvPr/>
        </p:nvSpPr>
        <p:spPr>
          <a:xfrm>
            <a:off x="421197" y="1281619"/>
            <a:ext cx="5206108" cy="960713"/>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kern="0" dirty="0">
                <a:solidFill>
                  <a:schemeClr val="accent1">
                    <a:lumMod val="50000"/>
                  </a:schemeClr>
                </a:solidFill>
              </a:rPr>
              <a:t>TRAINING PROGRAMME </a:t>
            </a:r>
            <a:br>
              <a:rPr lang="en-US" sz="2400" b="1" kern="0" dirty="0">
                <a:solidFill>
                  <a:schemeClr val="accent1">
                    <a:lumMod val="50000"/>
                  </a:schemeClr>
                </a:solidFill>
              </a:rPr>
            </a:br>
            <a:r>
              <a:rPr lang="en-US" sz="2400" b="1" kern="0" dirty="0">
                <a:solidFill>
                  <a:schemeClr val="accent1">
                    <a:lumMod val="50000"/>
                  </a:schemeClr>
                </a:solidFill>
              </a:rPr>
              <a:t>FOR INDUSTRIAL ENTERPRISEs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457200" y="318473"/>
            <a:ext cx="8229600" cy="371400"/>
          </a:xfrm>
        </p:spPr>
        <p:txBody>
          <a:bodyPr>
            <a:noAutofit/>
          </a:bodyPr>
          <a:lstStyle/>
          <a:p>
            <a:r>
              <a:rPr lang="en-US" sz="2400" dirty="0">
                <a:solidFill>
                  <a:schemeClr val="accent1">
                    <a:lumMod val="50000"/>
                  </a:schemeClr>
                </a:solidFill>
                <a:latin typeface="Arial" panose="020B0604020202020204" pitchFamily="34" charset="0"/>
                <a:ea typeface="Yu Mincho" panose="02020400000000000000" pitchFamily="18" charset="-128"/>
                <a:cs typeface="Arial" panose="020B0604020202020204" pitchFamily="34" charset="0"/>
              </a:rPr>
              <a:t>Proposed solution</a:t>
            </a:r>
            <a:endParaRPr lang="en-150" sz="1800" dirty="0">
              <a:solidFill>
                <a:schemeClr val="accent1">
                  <a:lumMod val="50000"/>
                </a:schemeClr>
              </a:solidFill>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174173" y="1584900"/>
            <a:ext cx="5226503" cy="3553792"/>
          </a:xfrm>
        </p:spPr>
        <p:txBody>
          <a:bodyPr>
            <a:normAutofit fontScale="32500" lnSpcReduction="20000"/>
          </a:bodyPr>
          <a:lstStyle/>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inverter will run at the top, the old one will run in the background. This not only helps the machines to operate for a long time but also minimizes the idle time of the air compressor</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vi-VN" sz="4900"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built-in inverter will work efficiently even when running at low frequencies</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vi-VN" sz="4900"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300"/>
              </a:spcBef>
              <a:spcAft>
                <a:spcPts val="300"/>
              </a:spcAft>
            </a:pPr>
            <a:r>
              <a:rPr lang="en-US" sz="4900" dirty="0">
                <a:latin typeface="Arial" panose="020B0604020202020204" pitchFamily="34" charset="0"/>
                <a:ea typeface="Times New Roman" panose="02020603050405020304" pitchFamily="18" charset="0"/>
                <a:cs typeface="Arial" panose="020B0604020202020204" pitchFamily="34" charset="0"/>
              </a:rPr>
              <a:t>The following example shows the relationship between the energy consumption of the compressor station and the compressed air output</a:t>
            </a:r>
            <a:r>
              <a:rPr lang="es-ES_tradnl" sz="4900" dirty="0">
                <a:effectLst/>
                <a:latin typeface="Arial" panose="020B0604020202020204" pitchFamily="34" charset="0"/>
                <a:ea typeface="Times New Roman" panose="02020603050405020304" pitchFamily="18" charset="0"/>
                <a:cs typeface="Arial" panose="020B0604020202020204" pitchFamily="34" charset="0"/>
              </a:rPr>
              <a:t>.</a:t>
            </a:r>
            <a:endParaRPr lang="en-US" sz="49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latin typeface="Arial" panose="020B0604020202020204" pitchFamily="34" charset="0"/>
              <a:ea typeface="Cambria" panose="02040503050406030204" pitchFamily="18" charset="0"/>
              <a:cs typeface="Arial" panose="020B060402020202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cs typeface="Arial" panose="020B0604020202020204" pitchFamily="34" charset="0"/>
              </a:rPr>
            </a:br>
            <a:endParaRPr lang="en-150" altLang="en-150" sz="1352">
              <a:solidFill>
                <a:schemeClr val="tx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D1FE166-539F-4B0C-BE31-1056FDA42DDD}"/>
              </a:ext>
            </a:extLst>
          </p:cNvPr>
          <p:cNvPicPr>
            <a:picLocks noChangeAspect="1"/>
          </p:cNvPicPr>
          <p:nvPr/>
        </p:nvPicPr>
        <p:blipFill>
          <a:blip r:embed="rId2"/>
          <a:stretch>
            <a:fillRect/>
          </a:stretch>
        </p:blipFill>
        <p:spPr>
          <a:xfrm>
            <a:off x="5400676" y="1000125"/>
            <a:ext cx="3171824" cy="3731900"/>
          </a:xfrm>
          <a:prstGeom prst="rect">
            <a:avLst/>
          </a:prstGeom>
        </p:spPr>
      </p:pic>
      <p:sp>
        <p:nvSpPr>
          <p:cNvPr id="4" name="TextBox 3">
            <a:extLst>
              <a:ext uri="{FF2B5EF4-FFF2-40B4-BE49-F238E27FC236}">
                <a16:creationId xmlns:a16="http://schemas.microsoft.com/office/drawing/2014/main" id="{5C16470E-D291-8409-8BC4-E86604FAE775}"/>
              </a:ext>
            </a:extLst>
          </p:cNvPr>
          <p:cNvSpPr txBox="1"/>
          <p:nvPr/>
        </p:nvSpPr>
        <p:spPr>
          <a:xfrm>
            <a:off x="457200" y="870443"/>
            <a:ext cx="5856514" cy="584775"/>
          </a:xfrm>
          <a:prstGeom prst="rect">
            <a:avLst/>
          </a:prstGeom>
          <a:noFill/>
        </p:spPr>
        <p:txBody>
          <a:bodyPr wrap="square">
            <a:spAutoFit/>
          </a:bodyPr>
          <a:lstStyle/>
          <a:p>
            <a:r>
              <a:rPr lang="en-US" sz="1600" b="0" dirty="0">
                <a:solidFill>
                  <a:schemeClr val="accent1">
                    <a:lumMod val="50000"/>
                  </a:schemeClr>
                </a:solidFill>
                <a:latin typeface="Arial" panose="020B0604020202020204" pitchFamily="34" charset="0"/>
                <a:ea typeface="Yu Mincho" panose="02020400000000000000" pitchFamily="18" charset="-128"/>
                <a:cs typeface="Arial" panose="020B0604020202020204" pitchFamily="34" charset="0"/>
              </a:rPr>
              <a:t>"Installing an inverter for an air compressor" in combination with a common controller</a:t>
            </a:r>
            <a:endParaRPr lang="en-VN" sz="1600" dirty="0"/>
          </a:p>
        </p:txBody>
      </p:sp>
    </p:spTree>
    <p:extLst>
      <p:ext uri="{BB962C8B-B14F-4D97-AF65-F5344CB8AC3E}">
        <p14:creationId xmlns:p14="http://schemas.microsoft.com/office/powerpoint/2010/main" val="19013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457199" y="379530"/>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Compressed air station controller</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28A10226-8821-0246-FA79-6A60274737C8}"/>
              </a:ext>
            </a:extLst>
          </p:cNvPr>
          <p:cNvSpPr txBox="1"/>
          <p:nvPr/>
        </p:nvSpPr>
        <p:spPr>
          <a:xfrm>
            <a:off x="412896" y="904929"/>
            <a:ext cx="8318206" cy="3494803"/>
          </a:xfrm>
          <a:prstGeom prst="rect">
            <a:avLst/>
          </a:prstGeom>
          <a:noFill/>
        </p:spPr>
        <p:txBody>
          <a:bodyPr wrap="square">
            <a:spAutoFit/>
          </a:bodyPr>
          <a:lstStyle/>
          <a:p>
            <a:pPr marL="342900" lvl="0" indent="-342900" algn="just">
              <a:lnSpc>
                <a:spcPct val="130000"/>
              </a:lnSpc>
              <a:spcBef>
                <a:spcPts val="300"/>
              </a:spcBef>
              <a:spcAft>
                <a:spcPts val="300"/>
              </a:spcAft>
              <a:buFont typeface="Wingdings" panose="05000000000000000000" pitchFamily="2" charset="2"/>
              <a:buChar char=""/>
            </a:pPr>
            <a:r>
              <a:rPr lang="en-US" sz="1600" dirty="0">
                <a:latin typeface="Arial" panose="020B0604020202020204" pitchFamily="34" charset="0"/>
                <a:ea typeface="Calibri" panose="020F0502020204030204" pitchFamily="34" charset="0"/>
                <a:cs typeface="Arial" panose="020B0604020202020204" pitchFamily="34" charset="0"/>
              </a:rPr>
              <a:t>Remote RUN/STOP control.
Set the desired pressure value.
Setting up a running schedule for each machine in real time helps optimize operation.
Track the power consumption for the compressed air system, helping to manage costs in the compressed air system.
Increase equipment life, save energy
Warning of errors in case of machine malfunction</a:t>
            </a:r>
            <a:r>
              <a:rPr lang="vi-VN" sz="1600" dirty="0">
                <a:effectLst/>
                <a:latin typeface="Arial" panose="020B0604020202020204" pitchFamily="34" charset="0"/>
                <a:ea typeface="Calibri" panose="020F0502020204030204" pitchFamily="34" charset="0"/>
                <a:cs typeface="Arial" panose="020B0604020202020204" pitchFamily="34" charset="0"/>
              </a:rPr>
              <a:t>.</a:t>
            </a:r>
            <a:endParaRPr lang="en-US" sz="1600" dirty="0">
              <a:effectLst/>
              <a:latin typeface="Arial" panose="020B0604020202020204" pitchFamily="34" charset="0"/>
              <a:ea typeface="Calibri" panose="020F0502020204030204" pitchFamily="34" charset="0"/>
              <a:cs typeface="Arial" panose="020B0604020202020204" pitchFamily="34" charset="0"/>
            </a:endParaRPr>
          </a:p>
          <a:p>
            <a:pPr algn="just">
              <a:buNone/>
            </a:pPr>
            <a:r>
              <a:rPr lang="en-US" sz="1600" dirty="0">
                <a:latin typeface="Arial" panose="020B0604020202020204" pitchFamily="34" charset="0"/>
                <a:ea typeface="Yu Mincho" panose="02020400000000000000" pitchFamily="18" charset="-128"/>
                <a:cs typeface="Arial" panose="020B0604020202020204" pitchFamily="34" charset="0"/>
              </a:rPr>
              <a:t>Installation and connection of the coordinating controller in the compressed air station is done easily, at low cost, allowing the connection of many different models and types of air compressors</a:t>
            </a:r>
            <a:r>
              <a:rPr lang="vi-VN" sz="1600" dirty="0">
                <a:effectLst/>
                <a:latin typeface="Arial" panose="020B0604020202020204" pitchFamily="34" charset="0"/>
                <a:ea typeface="Yu Mincho" panose="02020400000000000000" pitchFamily="18" charset="-128"/>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943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457200" y="347677"/>
            <a:ext cx="8229600" cy="371400"/>
          </a:xfrm>
        </p:spPr>
        <p:txBody>
          <a:bodyPr>
            <a:noAutofit/>
          </a:bodyPr>
          <a:lstStyle/>
          <a:p>
            <a:r>
              <a:rPr lang="vi-VN" sz="2400" dirty="0">
                <a:solidFill>
                  <a:schemeClr val="accent1">
                    <a:lumMod val="50000"/>
                  </a:schemeClr>
                </a:solidFill>
              </a:rPr>
              <a:t>Control system</a:t>
            </a:r>
            <a:endParaRPr lang="en-US" sz="2400" dirty="0">
              <a:solidFill>
                <a:schemeClr val="accent1">
                  <a:lumMod val="50000"/>
                </a:schemeClr>
              </a:solidFill>
            </a:endParaRPr>
          </a:p>
        </p:txBody>
      </p:sp>
      <p:pic>
        <p:nvPicPr>
          <p:cNvPr id="5" name="Picture 4">
            <a:extLst>
              <a:ext uri="{FF2B5EF4-FFF2-40B4-BE49-F238E27FC236}">
                <a16:creationId xmlns:a16="http://schemas.microsoft.com/office/drawing/2014/main" id="{0839CB25-CDBD-456C-B933-34E889E45F83}"/>
              </a:ext>
            </a:extLst>
          </p:cNvPr>
          <p:cNvPicPr>
            <a:picLocks noChangeAspect="1"/>
          </p:cNvPicPr>
          <p:nvPr/>
        </p:nvPicPr>
        <p:blipFill>
          <a:blip r:embed="rId2"/>
          <a:stretch>
            <a:fillRect/>
          </a:stretch>
        </p:blipFill>
        <p:spPr>
          <a:xfrm>
            <a:off x="647700" y="1007789"/>
            <a:ext cx="7848600" cy="3583262"/>
          </a:xfrm>
          <a:prstGeom prst="rect">
            <a:avLst/>
          </a:prstGeom>
        </p:spPr>
      </p:pic>
    </p:spTree>
    <p:extLst>
      <p:ext uri="{BB962C8B-B14F-4D97-AF65-F5344CB8AC3E}">
        <p14:creationId xmlns:p14="http://schemas.microsoft.com/office/powerpoint/2010/main" val="2248864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457200" y="347680"/>
            <a:ext cx="8229600" cy="371400"/>
          </a:xfrm>
        </p:spPr>
        <p:txBody>
          <a:bodyPr>
            <a:noAutofit/>
          </a:bodyPr>
          <a:lstStyle/>
          <a:p>
            <a:r>
              <a:rPr lang="vi-VN" sz="2400" dirty="0">
                <a:solidFill>
                  <a:schemeClr val="accent1">
                    <a:lumMod val="50000"/>
                  </a:schemeClr>
                </a:solidFill>
              </a:rPr>
              <a:t>Investment costs</a:t>
            </a:r>
            <a:endParaRPr lang="en-US" sz="2400" dirty="0">
              <a:solidFill>
                <a:schemeClr val="accent1">
                  <a:lumMod val="50000"/>
                </a:schemeClr>
              </a:solidFill>
            </a:endParaRPr>
          </a:p>
        </p:txBody>
      </p:sp>
      <p:sp>
        <p:nvSpPr>
          <p:cNvPr id="9" name="Title 1">
            <a:extLst>
              <a:ext uri="{FF2B5EF4-FFF2-40B4-BE49-F238E27FC236}">
                <a16:creationId xmlns:a16="http://schemas.microsoft.com/office/drawing/2014/main" id="{0CABDB9B-098E-4DA0-BFCD-17D20933C3DF}"/>
              </a:ext>
            </a:extLst>
          </p:cNvPr>
          <p:cNvSpPr txBox="1">
            <a:spLocks/>
          </p:cNvSpPr>
          <p:nvPr/>
        </p:nvSpPr>
        <p:spPr>
          <a:xfrm>
            <a:off x="3404498" y="4398784"/>
            <a:ext cx="2545109" cy="320847"/>
          </a:xfrm>
          <a:prstGeom prst="rect">
            <a:avLst/>
          </a:prstGeom>
        </p:spPr>
        <p:txBody>
          <a:bodyPr vert="horz" lIns="68593" tIns="34296" rIns="68593" bIns="34296"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ctr"/>
            <a:r>
              <a:rPr lang="en-US" sz="1800" b="0">
                <a:solidFill>
                  <a:schemeClr val="tx1"/>
                </a:solidFill>
              </a:rPr>
              <a:t>Ginter Chart</a:t>
            </a:r>
            <a:endParaRPr lang="en-150" sz="1800" b="0" dirty="0">
              <a:solidFill>
                <a:schemeClr val="tx1"/>
              </a:solidFill>
            </a:endParaRPr>
          </a:p>
        </p:txBody>
      </p:sp>
      <p:graphicFrame>
        <p:nvGraphicFramePr>
          <p:cNvPr id="5" name="Table 4">
            <a:extLst>
              <a:ext uri="{FF2B5EF4-FFF2-40B4-BE49-F238E27FC236}">
                <a16:creationId xmlns:a16="http://schemas.microsoft.com/office/drawing/2014/main" id="{485B2370-61BE-F76A-BF1D-773533E3051B}"/>
              </a:ext>
            </a:extLst>
          </p:cNvPr>
          <p:cNvGraphicFramePr>
            <a:graphicFrameLocks noGrp="1"/>
          </p:cNvGraphicFramePr>
          <p:nvPr/>
        </p:nvGraphicFramePr>
        <p:xfrm>
          <a:off x="706494" y="940727"/>
          <a:ext cx="7625167" cy="3396834"/>
        </p:xfrm>
        <a:graphic>
          <a:graphicData uri="http://schemas.openxmlformats.org/drawingml/2006/table">
            <a:tbl>
              <a:tblPr firstRow="1" firstCol="1" bandRow="1">
                <a:tableStyleId>{284E427A-3D55-4303-BF80-6455036E1DE7}</a:tableStyleId>
              </a:tblPr>
              <a:tblGrid>
                <a:gridCol w="516747">
                  <a:extLst>
                    <a:ext uri="{9D8B030D-6E8A-4147-A177-3AD203B41FA5}">
                      <a16:colId xmlns:a16="http://schemas.microsoft.com/office/drawing/2014/main" val="985324364"/>
                    </a:ext>
                  </a:extLst>
                </a:gridCol>
                <a:gridCol w="3327345">
                  <a:extLst>
                    <a:ext uri="{9D8B030D-6E8A-4147-A177-3AD203B41FA5}">
                      <a16:colId xmlns:a16="http://schemas.microsoft.com/office/drawing/2014/main" val="3717443861"/>
                    </a:ext>
                  </a:extLst>
                </a:gridCol>
                <a:gridCol w="1058701">
                  <a:extLst>
                    <a:ext uri="{9D8B030D-6E8A-4147-A177-3AD203B41FA5}">
                      <a16:colId xmlns:a16="http://schemas.microsoft.com/office/drawing/2014/main" val="1452720450"/>
                    </a:ext>
                  </a:extLst>
                </a:gridCol>
                <a:gridCol w="1361187">
                  <a:extLst>
                    <a:ext uri="{9D8B030D-6E8A-4147-A177-3AD203B41FA5}">
                      <a16:colId xmlns:a16="http://schemas.microsoft.com/office/drawing/2014/main" val="694585947"/>
                    </a:ext>
                  </a:extLst>
                </a:gridCol>
                <a:gridCol w="1361187">
                  <a:extLst>
                    <a:ext uri="{9D8B030D-6E8A-4147-A177-3AD203B41FA5}">
                      <a16:colId xmlns:a16="http://schemas.microsoft.com/office/drawing/2014/main" val="3164880370"/>
                    </a:ext>
                  </a:extLst>
                </a:gridCol>
              </a:tblGrid>
              <a:tr h="759846">
                <a:tc>
                  <a:txBody>
                    <a:bodyPr/>
                    <a:lstStyle/>
                    <a:p>
                      <a:pPr algn="ctr">
                        <a:lnSpc>
                          <a:spcPct val="130000"/>
                        </a:lnSpc>
                        <a:spcBef>
                          <a:spcPts val="600"/>
                        </a:spcBef>
                        <a:spcAft>
                          <a:spcPts val="600"/>
                        </a:spcAft>
                        <a:buNone/>
                      </a:pPr>
                      <a:r>
                        <a:rPr lang="vi-VN" sz="1600" b="1">
                          <a:effectLst/>
                          <a:latin typeface="Arial" panose="020B0604020202020204" pitchFamily="34" charset="0"/>
                          <a:ea typeface="Yu Mincho" panose="02020400000000000000" pitchFamily="18" charset="-128"/>
                          <a:cs typeface="Arial" panose="020B0604020202020204" pitchFamily="34" charset="0"/>
                        </a:rPr>
                        <a:t>No</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Bef>
                          <a:spcPts val="600"/>
                        </a:spcBef>
                        <a:spcAft>
                          <a:spcPts val="600"/>
                        </a:spcAft>
                        <a:buNone/>
                      </a:pPr>
                      <a:r>
                        <a:rPr lang="vi-VN" sz="1600" b="1">
                          <a:effectLst/>
                          <a:latin typeface="Arial" panose="020B0604020202020204" pitchFamily="34" charset="0"/>
                          <a:cs typeface="Arial" panose="020B0604020202020204" pitchFamily="34" charset="0"/>
                        </a:rPr>
                        <a:t>Device</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Bef>
                          <a:spcPts val="600"/>
                        </a:spcBef>
                        <a:spcAft>
                          <a:spcPts val="600"/>
                        </a:spcAft>
                        <a:buNone/>
                      </a:pPr>
                      <a:r>
                        <a:rPr lang="vi-VN" sz="1600" b="1">
                          <a:effectLst/>
                          <a:latin typeface="Arial" panose="020B0604020202020204" pitchFamily="34" charset="0"/>
                          <a:cs typeface="Arial" panose="020B0604020202020204" pitchFamily="34" charset="0"/>
                        </a:rPr>
                        <a:t>Amount</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600" b="1" dirty="0">
                          <a:effectLst/>
                          <a:latin typeface="Arial" panose="020B0604020202020204" pitchFamily="34" charset="0"/>
                          <a:cs typeface="Arial" panose="020B0604020202020204" pitchFamily="34" charset="0"/>
                        </a:rPr>
                        <a:t>Pricing per unit</a:t>
                      </a:r>
                    </a:p>
                    <a:p>
                      <a:pPr algn="ctr">
                        <a:lnSpc>
                          <a:spcPct val="107000"/>
                        </a:lnSpc>
                        <a:spcBef>
                          <a:spcPts val="600"/>
                        </a:spcBef>
                        <a:spcAft>
                          <a:spcPts val="600"/>
                        </a:spcAft>
                        <a:buNone/>
                      </a:pPr>
                      <a:r>
                        <a:rPr lang="vi-VN" sz="1600" b="1" dirty="0">
                          <a:effectLst/>
                          <a:latin typeface="Arial" panose="020B0604020202020204" pitchFamily="34" charset="0"/>
                          <a:cs typeface="Arial" panose="020B0604020202020204" pitchFamily="34" charset="0"/>
                        </a:rPr>
                        <a:t>(millionVND)</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Cost</a:t>
                      </a:r>
                    </a:p>
                    <a:p>
                      <a:pPr algn="ctr">
                        <a:lnSpc>
                          <a:spcPct val="107000"/>
                        </a:lnSpc>
                        <a:spcBef>
                          <a:spcPts val="600"/>
                        </a:spcBef>
                        <a:spcAft>
                          <a:spcPts val="600"/>
                        </a:spcAft>
                        <a:buNone/>
                      </a:pPr>
                      <a:r>
                        <a:rPr lang="vi-VN" sz="1600" b="1">
                          <a:effectLst/>
                          <a:latin typeface="Arial" panose="020B0604020202020204" pitchFamily="34" charset="0"/>
                          <a:cs typeface="Arial" panose="020B0604020202020204" pitchFamily="34" charset="0"/>
                        </a:rPr>
                        <a:t>(million VND)</a:t>
                      </a:r>
                      <a:endParaRPr lang="en-US" sz="1600" b="1"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132075169"/>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PLC Controller</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set</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978259703"/>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es-ES" sz="1600">
                          <a:effectLst/>
                          <a:latin typeface="Arial" panose="020B0604020202020204" pitchFamily="34" charset="0"/>
                          <a:cs typeface="Arial" panose="020B0604020202020204" pitchFamily="34" charset="0"/>
                        </a:rPr>
                        <a:t>Compressor Switchgear Relay</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en-US" sz="1600">
                          <a:effectLst/>
                          <a:latin typeface="Arial" panose="020B0604020202020204" pitchFamily="34" charset="0"/>
                          <a:cs typeface="Arial" panose="020B0604020202020204" pitchFamily="34" charset="0"/>
                        </a:rPr>
                        <a:t>4 sets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378011864"/>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Control Software</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set</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3</a:t>
                      </a:r>
                      <a:r>
                        <a:rPr lang="en-US"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3</a:t>
                      </a: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882927097"/>
                  </a:ext>
                </a:extLst>
              </a:tr>
              <a:tr h="377081">
                <a:tc>
                  <a:txBody>
                    <a:bodyPr/>
                    <a:lstStyle/>
                    <a:p>
                      <a:pPr algn="ctr">
                        <a:lnSpc>
                          <a:spcPct val="130000"/>
                        </a:lnSpc>
                        <a:spcAft>
                          <a:spcPts val="800"/>
                        </a:spcAft>
                        <a:buNone/>
                      </a:pPr>
                      <a:r>
                        <a:rPr lang="vi-VN"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en-US" sz="1600">
                          <a:effectLst/>
                          <a:latin typeface="Arial" panose="020B0604020202020204" pitchFamily="34" charset="0"/>
                          <a:cs typeface="Arial" panose="020B0604020202020204" pitchFamily="34" charset="0"/>
                        </a:rPr>
                        <a:t>Cost of inverters, 02 inverters of 55 kW</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en-US" sz="1600">
                          <a:effectLst/>
                          <a:latin typeface="Arial" panose="020B0604020202020204" pitchFamily="34" charset="0"/>
                          <a:cs typeface="Arial" panose="020B0604020202020204" pitchFamily="34" charset="0"/>
                        </a:rPr>
                        <a:t>2 pcs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a:effectLst/>
                          <a:latin typeface="Arial" panose="020B0604020202020204" pitchFamily="34" charset="0"/>
                          <a:cs typeface="Arial" panose="020B0604020202020204" pitchFamily="34" charset="0"/>
                        </a:rPr>
                        <a:t>65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130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922237429"/>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Calibration Installation Cost</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1 batch</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30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30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2117188275"/>
                  </a:ext>
                </a:extLst>
              </a:tr>
              <a:tr h="313282">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Other ancillary costs</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625667584"/>
                  </a:ext>
                </a:extLst>
              </a:tr>
              <a:tr h="313282">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ea typeface="Yu Mincho" panose="02020400000000000000" pitchFamily="18" charset="-128"/>
                          <a:cs typeface="Arial" panose="020B0604020202020204" pitchFamily="34" charset="0"/>
                        </a:rPr>
                        <a:t>Total</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30000"/>
                        </a:lnSpc>
                        <a:spcAft>
                          <a:spcPts val="800"/>
                        </a:spcAft>
                        <a:buNone/>
                      </a:pPr>
                      <a:r>
                        <a:rPr lang="en-US" sz="1600" dirty="0">
                          <a:effectLst/>
                          <a:latin typeface="Arial" panose="020B0604020202020204" pitchFamily="34" charset="0"/>
                          <a:cs typeface="Arial" panose="020B0604020202020204" pitchFamily="34" charset="0"/>
                        </a:rPr>
                        <a:t>280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894243971"/>
                  </a:ext>
                </a:extLst>
              </a:tr>
            </a:tbl>
          </a:graphicData>
        </a:graphic>
      </p:graphicFrame>
    </p:spTree>
    <p:extLst>
      <p:ext uri="{BB962C8B-B14F-4D97-AF65-F5344CB8AC3E}">
        <p14:creationId xmlns:p14="http://schemas.microsoft.com/office/powerpoint/2010/main" val="1151384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03D7-BA0E-5B59-0735-F4A507130B66}"/>
              </a:ext>
            </a:extLst>
          </p:cNvPr>
          <p:cNvSpPr>
            <a:spLocks noGrp="1"/>
          </p:cNvSpPr>
          <p:nvPr>
            <p:ph type="title"/>
          </p:nvPr>
        </p:nvSpPr>
        <p:spPr>
          <a:xfrm>
            <a:off x="457200" y="340591"/>
            <a:ext cx="8229600" cy="371400"/>
          </a:xfrm>
        </p:spPr>
        <p:txBody>
          <a:bodyPr>
            <a:noAutofit/>
          </a:bodyPr>
          <a:lstStyle/>
          <a:p>
            <a:r>
              <a:rPr lang="vi-VN" sz="2400" dirty="0">
                <a:solidFill>
                  <a:schemeClr val="accent1">
                    <a:lumMod val="50000"/>
                  </a:schemeClr>
                </a:solidFill>
              </a:rPr>
              <a:t>Energy efficiency</a:t>
            </a:r>
            <a:endParaRPr lang="en-US" sz="2400"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C9F8F28B-E939-C7C8-291D-ECEF64371391}"/>
              </a:ext>
            </a:extLst>
          </p:cNvPr>
          <p:cNvGraphicFramePr>
            <a:graphicFrameLocks noGrp="1"/>
          </p:cNvGraphicFramePr>
          <p:nvPr/>
        </p:nvGraphicFramePr>
        <p:xfrm>
          <a:off x="457200" y="945397"/>
          <a:ext cx="8113365" cy="3352773"/>
        </p:xfrm>
        <a:graphic>
          <a:graphicData uri="http://schemas.openxmlformats.org/drawingml/2006/table">
            <a:tbl>
              <a:tblPr firstRow="1" firstCol="1" bandRow="1">
                <a:tableStyleId>{284E427A-3D55-4303-BF80-6455036E1DE7}</a:tableStyleId>
              </a:tblPr>
              <a:tblGrid>
                <a:gridCol w="623496">
                  <a:extLst>
                    <a:ext uri="{9D8B030D-6E8A-4147-A177-3AD203B41FA5}">
                      <a16:colId xmlns:a16="http://schemas.microsoft.com/office/drawing/2014/main" val="1197309566"/>
                    </a:ext>
                  </a:extLst>
                </a:gridCol>
                <a:gridCol w="3599792">
                  <a:extLst>
                    <a:ext uri="{9D8B030D-6E8A-4147-A177-3AD203B41FA5}">
                      <a16:colId xmlns:a16="http://schemas.microsoft.com/office/drawing/2014/main" val="2271970661"/>
                    </a:ext>
                  </a:extLst>
                </a:gridCol>
                <a:gridCol w="852407">
                  <a:extLst>
                    <a:ext uri="{9D8B030D-6E8A-4147-A177-3AD203B41FA5}">
                      <a16:colId xmlns:a16="http://schemas.microsoft.com/office/drawing/2014/main" val="593816152"/>
                    </a:ext>
                  </a:extLst>
                </a:gridCol>
                <a:gridCol w="860156">
                  <a:extLst>
                    <a:ext uri="{9D8B030D-6E8A-4147-A177-3AD203B41FA5}">
                      <a16:colId xmlns:a16="http://schemas.microsoft.com/office/drawing/2014/main" val="2501703398"/>
                    </a:ext>
                  </a:extLst>
                </a:gridCol>
                <a:gridCol w="822912">
                  <a:extLst>
                    <a:ext uri="{9D8B030D-6E8A-4147-A177-3AD203B41FA5}">
                      <a16:colId xmlns:a16="http://schemas.microsoft.com/office/drawing/2014/main" val="475488158"/>
                    </a:ext>
                  </a:extLst>
                </a:gridCol>
                <a:gridCol w="772632">
                  <a:extLst>
                    <a:ext uri="{9D8B030D-6E8A-4147-A177-3AD203B41FA5}">
                      <a16:colId xmlns:a16="http://schemas.microsoft.com/office/drawing/2014/main" val="2550743233"/>
                    </a:ext>
                  </a:extLst>
                </a:gridCol>
                <a:gridCol w="581970">
                  <a:extLst>
                    <a:ext uri="{9D8B030D-6E8A-4147-A177-3AD203B41FA5}">
                      <a16:colId xmlns:a16="http://schemas.microsoft.com/office/drawing/2014/main" val="1844864773"/>
                    </a:ext>
                  </a:extLst>
                </a:gridCol>
              </a:tblGrid>
              <a:tr h="655853">
                <a:tc>
                  <a:txBody>
                    <a:bodyPr/>
                    <a:lstStyle/>
                    <a:p>
                      <a:pPr algn="ctr">
                        <a:lnSpc>
                          <a:spcPct val="107000"/>
                        </a:lnSpc>
                        <a:spcBef>
                          <a:spcPts val="600"/>
                        </a:spcBef>
                        <a:spcAft>
                          <a:spcPts val="600"/>
                        </a:spcAft>
                        <a:buNone/>
                      </a:pPr>
                      <a:r>
                        <a:rPr lang="vi-VN" sz="1600">
                          <a:effectLst/>
                          <a:latin typeface="Arial" panose="020B0604020202020204" pitchFamily="34" charset="0"/>
                          <a:ea typeface="Yu Mincho" panose="02020400000000000000" pitchFamily="18" charset="-128"/>
                          <a:cs typeface="Arial" panose="020B0604020202020204" pitchFamily="34" charset="0"/>
                        </a:rPr>
                        <a:t>No</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600">
                          <a:effectLst/>
                          <a:latin typeface="Arial" panose="020B0604020202020204" pitchFamily="34" charset="0"/>
                          <a:cs typeface="Arial" panose="020B0604020202020204" pitchFamily="34" charset="0"/>
                        </a:rPr>
                        <a:t>Device</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Compressor2</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Compressor3</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Compressor4</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en-US" sz="1050">
                          <a:effectLst/>
                          <a:latin typeface="Arial" panose="020B0604020202020204" pitchFamily="34" charset="0"/>
                          <a:cs typeface="Arial" panose="020B0604020202020204" pitchFamily="34" charset="0"/>
                        </a:rPr>
                        <a:t>Air Compressor5</a:t>
                      </a:r>
                      <a:endParaRPr lang="en-US" sz="105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lnSpc>
                          <a:spcPct val="107000"/>
                        </a:lnSpc>
                        <a:spcBef>
                          <a:spcPts val="600"/>
                        </a:spcBef>
                        <a:spcAft>
                          <a:spcPts val="600"/>
                        </a:spcAft>
                        <a:buNone/>
                      </a:pPr>
                      <a:r>
                        <a:rPr lang="vi-VN" sz="1100">
                          <a:effectLst/>
                          <a:latin typeface="Arial" panose="020B0604020202020204" pitchFamily="34" charset="0"/>
                          <a:cs typeface="Arial" panose="020B0604020202020204" pitchFamily="34" charset="0"/>
                        </a:rPr>
                        <a:t>Total</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857491562"/>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Loaded Power (kW)</a:t>
                      </a:r>
                      <a:endParaRPr lang="en-US" sz="14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83,5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93,9</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89,2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1215052230"/>
                  </a:ext>
                </a:extLst>
              </a:tr>
              <a:tr h="475013">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Idle Power (kW)</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42,6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35,1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40,2</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44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573003716"/>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Load Rate (%)</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42</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57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83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69</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4288811504"/>
                  </a:ext>
                </a:extLst>
              </a:tr>
              <a:tr h="35697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4</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vi-VN" sz="1400">
                          <a:effectLst/>
                          <a:latin typeface="Arial" panose="020B0604020202020204" pitchFamily="34" charset="0"/>
                          <a:cs typeface="Arial" panose="020B0604020202020204" pitchFamily="34" charset="0"/>
                        </a:rPr>
                        <a:t>Idle Rate (%)</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58</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43</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17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31</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924911723"/>
                  </a:ext>
                </a:extLst>
              </a:tr>
              <a:tr h="655853">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en-US" sz="1400">
                          <a:effectLst/>
                          <a:latin typeface="Arial" panose="020B0604020202020204" pitchFamily="34" charset="0"/>
                          <a:cs typeface="Arial" panose="020B0604020202020204" pitchFamily="34" charset="0"/>
                        </a:rPr>
                        <a:t>Amount of electricity before implementation (kW)</a:t>
                      </a:r>
                      <a:endParaRPr lang="en-US" sz="14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60</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63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85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75</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283</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052573422"/>
                  </a:ext>
                </a:extLst>
              </a:tr>
              <a:tr h="495141">
                <a:tc>
                  <a:txBody>
                    <a:bodyPr/>
                    <a:lstStyle/>
                    <a:p>
                      <a:pPr algn="ctr">
                        <a:lnSpc>
                          <a:spcPct val="107000"/>
                        </a:lnSpc>
                        <a:spcAft>
                          <a:spcPts val="800"/>
                        </a:spcAft>
                        <a:buNone/>
                      </a:pPr>
                      <a:r>
                        <a:rPr lang="en-US" sz="1600">
                          <a:effectLst/>
                          <a:latin typeface="Arial" panose="020B0604020202020204" pitchFamily="34" charset="0"/>
                          <a:cs typeface="Arial" panose="020B0604020202020204" pitchFamily="34" charset="0"/>
                        </a:rPr>
                        <a:t>6</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nSpc>
                          <a:spcPct val="107000"/>
                        </a:lnSpc>
                        <a:spcAft>
                          <a:spcPts val="800"/>
                        </a:spcAft>
                        <a:buNone/>
                      </a:pPr>
                      <a:r>
                        <a:rPr lang="en-US" sz="1400">
                          <a:effectLst/>
                          <a:latin typeface="Arial" panose="020B0604020202020204" pitchFamily="34" charset="0"/>
                          <a:cs typeface="Arial" panose="020B0604020202020204" pitchFamily="34" charset="0"/>
                        </a:rPr>
                        <a:t>Amount of electricity saved after implementation (kW)</a:t>
                      </a:r>
                      <a:endParaRPr lang="en-US" sz="14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25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15</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a:effectLst/>
                          <a:latin typeface="Arial" panose="020B0604020202020204" pitchFamily="34" charset="0"/>
                          <a:cs typeface="Arial" panose="020B0604020202020204" pitchFamily="34" charset="0"/>
                        </a:rPr>
                        <a:t>7</a:t>
                      </a:r>
                      <a:endParaRPr lang="en-US" sz="16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14</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r">
                        <a:lnSpc>
                          <a:spcPct val="107000"/>
                        </a:lnSpc>
                        <a:spcAft>
                          <a:spcPts val="800"/>
                        </a:spcAft>
                        <a:buNone/>
                      </a:pPr>
                      <a:r>
                        <a:rPr lang="vi-VN" sz="1600" dirty="0">
                          <a:effectLst/>
                          <a:latin typeface="Arial" panose="020B0604020202020204" pitchFamily="34" charset="0"/>
                          <a:cs typeface="Arial" panose="020B0604020202020204" pitchFamily="34" charset="0"/>
                        </a:rPr>
                        <a:t>60</a:t>
                      </a:r>
                      <a:endParaRPr lang="en-US" sz="16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060990318"/>
                  </a:ext>
                </a:extLst>
              </a:tr>
            </a:tbl>
          </a:graphicData>
        </a:graphic>
      </p:graphicFrame>
    </p:spTree>
    <p:extLst>
      <p:ext uri="{BB962C8B-B14F-4D97-AF65-F5344CB8AC3E}">
        <p14:creationId xmlns:p14="http://schemas.microsoft.com/office/powerpoint/2010/main" val="1468544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2D495-2A37-4B7B-F0E6-21346F358204}"/>
              </a:ext>
            </a:extLst>
          </p:cNvPr>
          <p:cNvSpPr>
            <a:spLocks noGrp="1"/>
          </p:cNvSpPr>
          <p:nvPr>
            <p:ph type="title"/>
          </p:nvPr>
        </p:nvSpPr>
        <p:spPr>
          <a:xfrm>
            <a:off x="457199" y="328651"/>
            <a:ext cx="8229600" cy="371400"/>
          </a:xfrm>
        </p:spPr>
        <p:txBody>
          <a:bodyPr>
            <a:noAutofit/>
          </a:bodyPr>
          <a:lstStyle/>
          <a:p>
            <a:r>
              <a:rPr lang="vi-VN" sz="2800" dirty="0">
                <a:solidFill>
                  <a:schemeClr val="accent1">
                    <a:lumMod val="50000"/>
                  </a:schemeClr>
                </a:solidFill>
              </a:rPr>
              <a:t>Energy efficiency calculation</a:t>
            </a:r>
            <a:endParaRPr lang="en-US" sz="2800" dirty="0">
              <a:solidFill>
                <a:schemeClr val="accent1">
                  <a:lumMod val="50000"/>
                </a:schemeClr>
              </a:solidFill>
            </a:endParaRPr>
          </a:p>
        </p:txBody>
      </p:sp>
      <p:grpSp>
        <p:nvGrpSpPr>
          <p:cNvPr id="6" name="Group 5">
            <a:extLst>
              <a:ext uri="{FF2B5EF4-FFF2-40B4-BE49-F238E27FC236}">
                <a16:creationId xmlns:a16="http://schemas.microsoft.com/office/drawing/2014/main" id="{CC40A60E-3B89-4499-85B5-53B939BADACA}"/>
              </a:ext>
            </a:extLst>
          </p:cNvPr>
          <p:cNvGrpSpPr/>
          <p:nvPr/>
        </p:nvGrpSpPr>
        <p:grpSpPr>
          <a:xfrm>
            <a:off x="304799" y="879822"/>
            <a:ext cx="8196262" cy="3794430"/>
            <a:chOff x="304799" y="879822"/>
            <a:chExt cx="8196262" cy="3794430"/>
          </a:xfrm>
        </p:grpSpPr>
        <p:pic>
          <p:nvPicPr>
            <p:cNvPr id="3" name="Picture 2">
              <a:extLst>
                <a:ext uri="{FF2B5EF4-FFF2-40B4-BE49-F238E27FC236}">
                  <a16:creationId xmlns:a16="http://schemas.microsoft.com/office/drawing/2014/main" id="{1C08A0DF-0917-43B1-BA3A-0E5CDDE6E25D}"/>
                </a:ext>
              </a:extLst>
            </p:cNvPr>
            <p:cNvPicPr>
              <a:picLocks noChangeAspect="1"/>
            </p:cNvPicPr>
            <p:nvPr/>
          </p:nvPicPr>
          <p:blipFill>
            <a:blip r:embed="rId2"/>
            <a:stretch>
              <a:fillRect/>
            </a:stretch>
          </p:blipFill>
          <p:spPr>
            <a:xfrm>
              <a:off x="642936" y="879822"/>
              <a:ext cx="7858125" cy="3777449"/>
            </a:xfrm>
            <a:prstGeom prst="rect">
              <a:avLst/>
            </a:prstGeom>
          </p:spPr>
        </p:pic>
        <p:sp>
          <p:nvSpPr>
            <p:cNvPr id="5" name="Rectangle 4">
              <a:extLst>
                <a:ext uri="{FF2B5EF4-FFF2-40B4-BE49-F238E27FC236}">
                  <a16:creationId xmlns:a16="http://schemas.microsoft.com/office/drawing/2014/main" id="{C00D6228-82D7-49D8-B375-3B197B528D64}"/>
                </a:ext>
              </a:extLst>
            </p:cNvPr>
            <p:cNvSpPr/>
            <p:nvPr/>
          </p:nvSpPr>
          <p:spPr>
            <a:xfrm>
              <a:off x="304799" y="3759852"/>
              <a:ext cx="366489"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92753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361856"/>
            <a:ext cx="8229600" cy="371400"/>
          </a:xfrm>
        </p:spPr>
        <p:txBody>
          <a:bodyPr>
            <a:noAutofit/>
          </a:bodyPr>
          <a:lstStyle/>
          <a:p>
            <a:r>
              <a:rPr lang="en-US" sz="2800" dirty="0">
                <a:solidFill>
                  <a:schemeClr val="accent1">
                    <a:lumMod val="50000"/>
                  </a:schemeClr>
                </a:solidFill>
                <a:latin typeface="Arial" panose="020B0604020202020204" pitchFamily="34" charset="0"/>
                <a:cs typeface="Arial" panose="020B0604020202020204" pitchFamily="34" charset="0"/>
              </a:rPr>
              <a:t>Conclusions for case studies</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262270" y="966157"/>
            <a:ext cx="8480095" cy="3336485"/>
          </a:xfrm>
        </p:spPr>
        <p:txBody>
          <a:bodyPr>
            <a:noAutofit/>
          </a:bodyPr>
          <a:lstStyle/>
          <a:p>
            <a:pPr algn="just"/>
            <a:r>
              <a:rPr lang="en-US" sz="1800">
                <a:solidFill>
                  <a:srgbClr val="000000"/>
                </a:solidFill>
                <a:latin typeface="Arial" panose="020B0604020202020204" pitchFamily="34" charset="0"/>
                <a:ea typeface="Cambria" panose="02040503050406030204" pitchFamily="18" charset="0"/>
                <a:cs typeface="Arial" panose="020B0604020202020204" pitchFamily="34" charset="0"/>
              </a:rPr>
              <a:t>Compressed air is a critical component in many industrial plants including those in the plastics industry.
Compressed air is used for the purposes of shutting and closing control valves, performing cleaning and many other functions in the operating control mechanism of equipment
Energy savings in compressed air systems can have a variety of solutions, including those that involve the strict management of leak sources and the use of compressed air by workers in the production line.
In this typical case, 01 solution for the compressed air system of a plastic factory is presented, showing the diverse energy saving potential that can be obtained from a factory in the plastics industry</a:t>
            </a:r>
            <a:r>
              <a:rPr lang="vi-VN" sz="1800">
                <a:solidFill>
                  <a:srgbClr val="000000"/>
                </a:solidFill>
                <a:latin typeface="Arial" panose="020B0604020202020204" pitchFamily="34" charset="0"/>
                <a:ea typeface="Cambria" panose="02040503050406030204" pitchFamily="18" charset="0"/>
                <a:cs typeface="Arial" panose="020B0604020202020204" pitchFamily="34" charset="0"/>
              </a:rPr>
              <a:t>. </a:t>
            </a:r>
            <a:endParaRPr lang="en-US" sz="1800" dirty="0">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450520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5C42-0AFE-DA7E-8DF2-5771836FAB85}"/>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(1)</a:t>
            </a:r>
            <a:endParaRPr lang="en-US" sz="2400" b="1" dirty="0">
              <a:solidFill>
                <a:schemeClr val="accent4">
                  <a:lumMod val="50000"/>
                </a:schemeClr>
              </a:solidFill>
              <a:latin typeface="+mn-lt"/>
            </a:endParaRPr>
          </a:p>
        </p:txBody>
      </p:sp>
      <p:sp>
        <p:nvSpPr>
          <p:cNvPr id="3" name="Content Placeholder 2">
            <a:extLst>
              <a:ext uri="{FF2B5EF4-FFF2-40B4-BE49-F238E27FC236}">
                <a16:creationId xmlns:a16="http://schemas.microsoft.com/office/drawing/2014/main" id="{7BA940B5-28F7-D2EA-F9C6-F35A32432B1D}"/>
              </a:ext>
            </a:extLst>
          </p:cNvPr>
          <p:cNvSpPr>
            <a:spLocks noGrp="1"/>
          </p:cNvSpPr>
          <p:nvPr>
            <p:ph idx="1"/>
          </p:nvPr>
        </p:nvSpPr>
        <p:spPr>
          <a:xfrm>
            <a:off x="457200" y="975266"/>
            <a:ext cx="8229600" cy="3579600"/>
          </a:xfrm>
        </p:spPr>
        <p:txBody>
          <a:bodyPr>
            <a:normAutofit/>
          </a:bodyPr>
          <a:lstStyle/>
          <a:p>
            <a:pPr marL="139700" indent="0" algn="just">
              <a:lnSpc>
                <a:spcPct val="150000"/>
              </a:lnSpc>
              <a:buNone/>
            </a:pPr>
            <a:r>
              <a:rPr lang="en-US" sz="1600" dirty="0">
                <a:latin typeface="+mn-lt"/>
                <a:ea typeface="Times New Roman" panose="02020603050405020304" pitchFamily="18" charset="0"/>
              </a:rPr>
              <a:t>Tien Phong Plastics applies double-layer extrusion technology, especially for HDPE twisted ribbed pipe products. </a:t>
            </a:r>
          </a:p>
          <a:p>
            <a:pPr marL="139700" indent="0" algn="just">
              <a:lnSpc>
                <a:spcPct val="150000"/>
              </a:lnSpc>
              <a:buNone/>
            </a:pPr>
            <a:r>
              <a:rPr lang="en-US" sz="1600" b="1" dirty="0">
                <a:effectLst/>
                <a:latin typeface="+mn-lt"/>
                <a:ea typeface="Times New Roman" panose="02020603050405020304" pitchFamily="18" charset="0"/>
              </a:rPr>
              <a:t>Background:</a:t>
            </a:r>
          </a:p>
          <a:p>
            <a:pPr>
              <a:lnSpc>
                <a:spcPct val="150000"/>
              </a:lnSpc>
            </a:pPr>
            <a:r>
              <a:rPr lang="vi-VN" sz="1600" dirty="0">
                <a:latin typeface="+mn-lt"/>
              </a:rPr>
              <a:t>CÔNG TY TNHH SẢN XUẤT THƯƠNG MẠI NHỰA TIẾN PHONG</a:t>
            </a:r>
          </a:p>
          <a:p>
            <a:pPr>
              <a:lnSpc>
                <a:spcPct val="150000"/>
              </a:lnSpc>
            </a:pPr>
            <a:r>
              <a:rPr lang="vi-VN" sz="1600" dirty="0">
                <a:latin typeface="+mn-lt"/>
              </a:rPr>
              <a:t>Địa chỉ: U01 - L68 - Khu đô thị Đô nghĩa - Yên Lộ - Yên Nghĩa - Hà Đông</a:t>
            </a:r>
          </a:p>
          <a:p>
            <a:pPr marL="139700" indent="0" algn="just">
              <a:lnSpc>
                <a:spcPct val="150000"/>
              </a:lnSpc>
              <a:buNone/>
            </a:pPr>
            <a:r>
              <a:rPr lang="en-US" sz="1600" b="1" dirty="0">
                <a:latin typeface="+mn-lt"/>
              </a:rPr>
              <a:t>Application</a:t>
            </a:r>
            <a:r>
              <a:rPr lang="en-US" sz="1600" dirty="0">
                <a:latin typeface="+mn-lt"/>
              </a:rPr>
              <a:t>: HDPE twisted ribbed pipe manufacturing</a:t>
            </a:r>
            <a:endParaRPr lang="en-US" sz="1600" b="1" dirty="0">
              <a:effectLst/>
              <a:latin typeface="+mn-lt"/>
              <a:ea typeface="Times New Roman" panose="02020603050405020304" pitchFamily="18" charset="0"/>
            </a:endParaRPr>
          </a:p>
        </p:txBody>
      </p:sp>
    </p:spTree>
    <p:extLst>
      <p:ext uri="{BB962C8B-B14F-4D97-AF65-F5344CB8AC3E}">
        <p14:creationId xmlns:p14="http://schemas.microsoft.com/office/powerpoint/2010/main" val="380061895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B515E-82BA-167D-554E-C18A6D085073}"/>
              </a:ext>
            </a:extLst>
          </p:cNvPr>
          <p:cNvSpPr>
            <a:spLocks noGrp="1"/>
          </p:cNvSpPr>
          <p:nvPr>
            <p:ph type="title"/>
          </p:nvPr>
        </p:nvSpPr>
        <p:spPr>
          <a:xfrm>
            <a:off x="457199" y="1024129"/>
            <a:ext cx="8229600" cy="371400"/>
          </a:xfrm>
        </p:spPr>
        <p:txBody>
          <a:bodyPr>
            <a:noAutofit/>
          </a:bodyPr>
          <a:lstStyle/>
          <a:p>
            <a:r>
              <a:rPr lang="en-VN" sz="1600" b="1" dirty="0">
                <a:solidFill>
                  <a:schemeClr val="accent4">
                    <a:lumMod val="50000"/>
                  </a:schemeClr>
                </a:solidFill>
              </a:rPr>
              <a:t>Information: </a:t>
            </a:r>
            <a:r>
              <a:rPr lang="en-US" sz="1600" b="1" dirty="0"/>
              <a:t>HDPE twisted ribbed pipe manufacturing</a:t>
            </a:r>
            <a:endParaRPr lang="en-VN" sz="1600" b="1" dirty="0">
              <a:solidFill>
                <a:schemeClr val="accent4">
                  <a:lumMod val="50000"/>
                </a:schemeClr>
              </a:solidFill>
            </a:endParaRPr>
          </a:p>
        </p:txBody>
      </p:sp>
      <p:sp>
        <p:nvSpPr>
          <p:cNvPr id="11" name="TextBox 10">
            <a:extLst>
              <a:ext uri="{FF2B5EF4-FFF2-40B4-BE49-F238E27FC236}">
                <a16:creationId xmlns:a16="http://schemas.microsoft.com/office/drawing/2014/main" id="{E4CD1B8F-8B6D-25CA-8CA9-5D6431B5C803}"/>
              </a:ext>
            </a:extLst>
          </p:cNvPr>
          <p:cNvSpPr txBox="1"/>
          <p:nvPr/>
        </p:nvSpPr>
        <p:spPr>
          <a:xfrm>
            <a:off x="457200" y="1574946"/>
            <a:ext cx="8229599" cy="2632003"/>
          </a:xfrm>
          <a:prstGeom prst="rect">
            <a:avLst/>
          </a:prstGeom>
          <a:noFill/>
        </p:spPr>
        <p:txBody>
          <a:bodyPr wrap="square">
            <a:spAutoFit/>
          </a:bodyPr>
          <a:lstStyle/>
          <a:p>
            <a:pPr>
              <a:lnSpc>
                <a:spcPct val="150000"/>
              </a:lnSpc>
              <a:buNone/>
            </a:pPr>
            <a:r>
              <a:rPr lang="en-US" sz="1600" b="1" dirty="0"/>
              <a:t>Overview: </a:t>
            </a:r>
            <a:r>
              <a:rPr lang="en-US" sz="1600" b="1" dirty="0">
                <a:solidFill>
                  <a:schemeClr val="accent4">
                    <a:lumMod val="50000"/>
                  </a:schemeClr>
                </a:solidFill>
                <a:hlinkClick r:id="rId2">
                  <a:extLst>
                    <a:ext uri="{A12FA001-AC4F-418D-AE19-62706E023703}">
                      <ahyp:hlinkClr xmlns:ahyp="http://schemas.microsoft.com/office/drawing/2018/hyperlinkcolor" val="tx"/>
                    </a:ext>
                  </a:extLst>
                </a:hlinkClick>
              </a:rPr>
              <a:t>Investment in Battenfeld‑Cincinnati Double-Layer Extrusion Line</a:t>
            </a:r>
            <a:endParaRPr lang="en-US" sz="1600" b="1" dirty="0">
              <a:solidFill>
                <a:schemeClr val="accent4">
                  <a:lumMod val="50000"/>
                </a:schemeClr>
              </a:solidFill>
            </a:endParaRPr>
          </a:p>
          <a:p>
            <a:pPr marL="285750" indent="-285750">
              <a:lnSpc>
                <a:spcPct val="150000"/>
              </a:lnSpc>
              <a:buFont typeface="Arial" panose="020B0604020202020204" pitchFamily="34" charset="0"/>
              <a:buChar char="•"/>
            </a:pPr>
            <a:r>
              <a:rPr lang="en-US" sz="1600" dirty="0"/>
              <a:t>In </a:t>
            </a:r>
            <a:r>
              <a:rPr lang="en-US" sz="1600" b="1" dirty="0"/>
              <a:t>2011</a:t>
            </a:r>
            <a:r>
              <a:rPr lang="en-US" sz="1600" dirty="0"/>
              <a:t>, </a:t>
            </a:r>
            <a:r>
              <a:rPr lang="en-US" sz="1600" dirty="0" err="1"/>
              <a:t>Tiền</a:t>
            </a:r>
            <a:r>
              <a:rPr lang="en-US" sz="1600" dirty="0"/>
              <a:t> Phong installed a </a:t>
            </a:r>
            <a:r>
              <a:rPr lang="en-US" sz="1600" b="1" dirty="0" err="1"/>
              <a:t>KryoSys</a:t>
            </a:r>
            <a:r>
              <a:rPr lang="en-US" sz="1600" b="1" dirty="0"/>
              <a:t> pipe extrusion line</a:t>
            </a:r>
            <a:r>
              <a:rPr lang="en-US" sz="1600" dirty="0"/>
              <a:t> from </a:t>
            </a:r>
            <a:r>
              <a:rPr lang="en-US" sz="1600" b="1" dirty="0"/>
              <a:t>Battenfeld‑Cincinnati (Austria)</a:t>
            </a:r>
            <a:r>
              <a:rPr lang="en-US" sz="1600" dirty="0"/>
              <a:t> at their Hải </a:t>
            </a:r>
            <a:r>
              <a:rPr lang="en-US" sz="1600" dirty="0" err="1"/>
              <a:t>Phòng</a:t>
            </a:r>
            <a:r>
              <a:rPr lang="en-US" sz="1600" dirty="0"/>
              <a:t> factory </a:t>
            </a:r>
          </a:p>
          <a:p>
            <a:pPr marL="285750" indent="-285750">
              <a:lnSpc>
                <a:spcPct val="150000"/>
              </a:lnSpc>
              <a:buFont typeface="Arial" panose="020B0604020202020204" pitchFamily="34" charset="0"/>
              <a:buChar char="•"/>
            </a:pPr>
            <a:r>
              <a:rPr lang="en-US" sz="1600" dirty="0"/>
              <a:t>This enabled domestic production of </a:t>
            </a:r>
            <a:r>
              <a:rPr lang="en-US" sz="1600" b="1" dirty="0"/>
              <a:t>HDPE pipes up to 2 m diameter</a:t>
            </a:r>
            <a:r>
              <a:rPr lang="en-US" sz="1600" dirty="0"/>
              <a:t>, including </a:t>
            </a:r>
            <a:r>
              <a:rPr lang="en-US" sz="1600" b="1" dirty="0"/>
              <a:t>double-layer twisted ribs/</a:t>
            </a:r>
            <a:r>
              <a:rPr lang="en-US" sz="1600" b="1" dirty="0" err="1"/>
              <a:t>spira</a:t>
            </a:r>
            <a:r>
              <a:rPr lang="en-US" sz="1600" b="1" dirty="0"/>
              <a:t> structures</a:t>
            </a:r>
            <a:r>
              <a:rPr lang="en-US" sz="1600" dirty="0"/>
              <a:t>, replacing imported lines .</a:t>
            </a:r>
          </a:p>
          <a:p>
            <a:pPr marL="285750" indent="-285750">
              <a:lnSpc>
                <a:spcPct val="150000"/>
              </a:lnSpc>
              <a:buFont typeface="Arial" panose="020B0604020202020204" pitchFamily="34" charset="0"/>
              <a:buChar char="•"/>
            </a:pPr>
            <a:r>
              <a:rPr lang="en-US" sz="1600" dirty="0"/>
              <a:t>While the capital cost wasn't disclosed, such turnkey systems typically range between </a:t>
            </a:r>
            <a:r>
              <a:rPr lang="en-US" sz="1600" b="1" dirty="0"/>
              <a:t>USD 800,000–1 million</a:t>
            </a:r>
            <a:r>
              <a:rPr lang="en-US" sz="1600" dirty="0"/>
              <a:t>, depending on capacity and automation.</a:t>
            </a:r>
          </a:p>
        </p:txBody>
      </p:sp>
      <p:sp>
        <p:nvSpPr>
          <p:cNvPr id="12" name="Title 1">
            <a:extLst>
              <a:ext uri="{FF2B5EF4-FFF2-40B4-BE49-F238E27FC236}">
                <a16:creationId xmlns:a16="http://schemas.microsoft.com/office/drawing/2014/main" id="{5FB67A35-D942-172E-799A-7DB6A538827C}"/>
              </a:ext>
            </a:extLst>
          </p:cNvPr>
          <p:cNvSpPr txBox="1">
            <a:spLocks/>
          </p:cNvSpPr>
          <p:nvPr/>
        </p:nvSpPr>
        <p:spPr>
          <a:xfrm>
            <a:off x="1981710" y="315775"/>
            <a:ext cx="5180579"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(2)</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797205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88D08E-2DCE-A65F-9C31-20A760CE056D}"/>
              </a:ext>
            </a:extLst>
          </p:cNvPr>
          <p:cNvPicPr>
            <a:picLocks noChangeAspect="1"/>
          </p:cNvPicPr>
          <p:nvPr/>
        </p:nvPicPr>
        <p:blipFill>
          <a:blip r:embed="rId2"/>
          <a:stretch>
            <a:fillRect/>
          </a:stretch>
        </p:blipFill>
        <p:spPr>
          <a:xfrm>
            <a:off x="1235412" y="918712"/>
            <a:ext cx="7067145" cy="3813313"/>
          </a:xfrm>
          <a:prstGeom prst="rect">
            <a:avLst/>
          </a:prstGeom>
        </p:spPr>
      </p:pic>
      <p:sp>
        <p:nvSpPr>
          <p:cNvPr id="7" name="Title 1">
            <a:extLst>
              <a:ext uri="{FF2B5EF4-FFF2-40B4-BE49-F238E27FC236}">
                <a16:creationId xmlns:a16="http://schemas.microsoft.com/office/drawing/2014/main" id="{7677C6F3-67D3-4D1C-A292-B658D5698DFE}"/>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(3)</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743112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457200" y="340591"/>
            <a:ext cx="8229600" cy="371400"/>
          </a:xfrm>
        </p:spPr>
        <p:txBody>
          <a:bodyPr>
            <a:noAutofit/>
          </a:bodyPr>
          <a:lstStyle/>
          <a:p>
            <a:r>
              <a:rPr lang="en-US" sz="2800" dirty="0">
                <a:solidFill>
                  <a:schemeClr val="accent1">
                    <a:lumMod val="50000"/>
                  </a:schemeClr>
                </a:solidFill>
                <a:latin typeface="+mn-lt"/>
              </a:rPr>
              <a:t>Case study</a:t>
            </a:r>
            <a:endParaRPr lang="aa-ET" sz="28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387094" y="2038236"/>
            <a:ext cx="4184906" cy="1816936"/>
          </a:xfrm>
        </p:spPr>
        <p:txBody>
          <a:bodyPr>
            <a:normAutofit/>
          </a:bodyPr>
          <a:lstStyle/>
          <a:p>
            <a:r>
              <a:rPr lang="en-US" sz="1800" dirty="0">
                <a:latin typeface="+mn-lt"/>
                <a:ea typeface="Yu Mincho" panose="02020400000000000000" pitchFamily="18" charset="-128"/>
              </a:rPr>
              <a:t>Year of operation: 1971
Address: Kieu Ky commune - Gia Lam district – Hanoi</a:t>
            </a:r>
            <a:endParaRPr lang="vi-VN" sz="1800" dirty="0">
              <a:latin typeface="+mn-lt"/>
              <a:ea typeface="Yu Mincho" panose="02020400000000000000" pitchFamily="18" charset="-128"/>
            </a:endParaRPr>
          </a:p>
          <a:p>
            <a:r>
              <a:rPr lang="vi-VN" sz="1800" dirty="0">
                <a:solidFill>
                  <a:schemeClr val="tx1"/>
                </a:solidFill>
                <a:latin typeface="+mn-lt"/>
                <a:ea typeface="Yu Mincho" panose="02020400000000000000" pitchFamily="18" charset="-128"/>
              </a:rPr>
              <a:t>Product</a:t>
            </a:r>
            <a:r>
              <a:rPr lang="vi-VN" sz="1800" dirty="0">
                <a:solidFill>
                  <a:srgbClr val="757575"/>
                </a:solidFill>
                <a:latin typeface="+mn-lt"/>
                <a:ea typeface="Yu Mincho" panose="02020400000000000000" pitchFamily="18" charset="-128"/>
              </a:rPr>
              <a:t>: </a:t>
            </a:r>
            <a:r>
              <a:rPr lang="en-US" sz="1800" dirty="0">
                <a:solidFill>
                  <a:srgbClr val="000000"/>
                </a:solidFill>
                <a:latin typeface="+mn-lt"/>
                <a:ea typeface="Calibri" panose="020F0502020204030204" pitchFamily="34" charset="0"/>
              </a:rPr>
              <a:t>Production of bags, tents, tarpaulins derived from plastic</a:t>
            </a:r>
            <a:endParaRPr lang="en-US" b="0" i="0" dirty="0">
              <a:solidFill>
                <a:srgbClr val="757575"/>
              </a:solidFill>
              <a:effectLst/>
              <a:latin typeface="+mn-lt"/>
              <a:ea typeface="Cambria" panose="02040503050406030204" pitchFamily="18" charset="0"/>
            </a:endParaRPr>
          </a:p>
        </p:txBody>
      </p:sp>
      <p:pic>
        <p:nvPicPr>
          <p:cNvPr id="6" name="Picture 5">
            <a:extLst>
              <a:ext uri="{FF2B5EF4-FFF2-40B4-BE49-F238E27FC236}">
                <a16:creationId xmlns:a16="http://schemas.microsoft.com/office/drawing/2014/main" id="{05B030D0-F7D8-2B2D-A9E9-C85E6F8C05F1}"/>
              </a:ext>
            </a:extLst>
          </p:cNvPr>
          <p:cNvPicPr>
            <a:picLocks noChangeAspect="1"/>
          </p:cNvPicPr>
          <p:nvPr/>
        </p:nvPicPr>
        <p:blipFill>
          <a:blip r:embed="rId2"/>
          <a:stretch>
            <a:fillRect/>
          </a:stretch>
        </p:blipFill>
        <p:spPr>
          <a:xfrm>
            <a:off x="4883888" y="1185620"/>
            <a:ext cx="3711012" cy="2905932"/>
          </a:xfrm>
          <a:prstGeom prst="rect">
            <a:avLst/>
          </a:prstGeom>
        </p:spPr>
      </p:pic>
      <p:sp>
        <p:nvSpPr>
          <p:cNvPr id="5" name="TextBox 4">
            <a:extLst>
              <a:ext uri="{FF2B5EF4-FFF2-40B4-BE49-F238E27FC236}">
                <a16:creationId xmlns:a16="http://schemas.microsoft.com/office/drawing/2014/main" id="{3B5BF498-1280-A98E-106D-B5EB157C4D65}"/>
              </a:ext>
            </a:extLst>
          </p:cNvPr>
          <p:cNvSpPr txBox="1"/>
          <p:nvPr/>
        </p:nvSpPr>
        <p:spPr>
          <a:xfrm>
            <a:off x="549100" y="1051948"/>
            <a:ext cx="3468424" cy="646331"/>
          </a:xfrm>
          <a:prstGeom prst="rect">
            <a:avLst/>
          </a:prstGeom>
          <a:noFill/>
        </p:spPr>
        <p:txBody>
          <a:bodyPr wrap="square">
            <a:spAutoFit/>
          </a:bodyPr>
          <a:lstStyle/>
          <a:p>
            <a:r>
              <a:rPr lang="en-US" sz="1800" b="1" dirty="0">
                <a:solidFill>
                  <a:schemeClr val="accent1">
                    <a:lumMod val="50000"/>
                  </a:schemeClr>
                </a:solidFill>
                <a:latin typeface="+mn-lt"/>
              </a:rPr>
              <a:t>76 One Member Limited Liability Company</a:t>
            </a:r>
            <a:endParaRPr lang="en-VN" sz="1800" b="1" dirty="0"/>
          </a:p>
        </p:txBody>
      </p:sp>
    </p:spTree>
    <p:extLst>
      <p:ext uri="{BB962C8B-B14F-4D97-AF65-F5344CB8AC3E}">
        <p14:creationId xmlns:p14="http://schemas.microsoft.com/office/powerpoint/2010/main" val="730709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20889-F2A7-1D0C-1F32-C1136B2F5A26}"/>
            </a:ext>
          </a:extLst>
        </p:cNvPr>
        <p:cNvGrpSpPr/>
        <p:nvPr/>
      </p:nvGrpSpPr>
      <p:grpSpPr>
        <a:xfrm>
          <a:off x="0" y="0"/>
          <a:ext cx="0" cy="0"/>
          <a:chOff x="0" y="0"/>
          <a:chExt cx="0" cy="0"/>
        </a:xfrm>
      </p:grpSpPr>
      <p:pic>
        <p:nvPicPr>
          <p:cNvPr id="5122" name="Picture 2" descr="Open house highlights market potential for plastic pipe in Asia">
            <a:extLst>
              <a:ext uri="{FF2B5EF4-FFF2-40B4-BE49-F238E27FC236}">
                <a16:creationId xmlns:a16="http://schemas.microsoft.com/office/drawing/2014/main" id="{75DE48B4-0968-BA52-0EA1-930C3542F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36" y="1152475"/>
            <a:ext cx="3929065" cy="29474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74F6D26-063A-DA0F-2B2F-2D2ED2D9AF9E}"/>
              </a:ext>
            </a:extLst>
          </p:cNvPr>
          <p:cNvSpPr txBox="1"/>
          <p:nvPr/>
        </p:nvSpPr>
        <p:spPr>
          <a:xfrm>
            <a:off x="4572000" y="1145777"/>
            <a:ext cx="4114800" cy="2960875"/>
          </a:xfrm>
          <a:prstGeom prst="rect">
            <a:avLst/>
          </a:prstGeom>
          <a:noFill/>
        </p:spPr>
        <p:txBody>
          <a:bodyPr wrap="square">
            <a:spAutoFit/>
          </a:bodyPr>
          <a:lstStyle/>
          <a:p>
            <a:pPr>
              <a:lnSpc>
                <a:spcPct val="150000"/>
              </a:lnSpc>
              <a:buNone/>
            </a:pPr>
            <a:r>
              <a:rPr lang="en-US" b="1" dirty="0">
                <a:solidFill>
                  <a:schemeClr val="accent4">
                    <a:lumMod val="50000"/>
                  </a:schemeClr>
                </a:solidFill>
              </a:rPr>
              <a:t>Strategic &amp; Intangible Benefits</a:t>
            </a:r>
          </a:p>
          <a:p>
            <a:pPr>
              <a:lnSpc>
                <a:spcPct val="150000"/>
              </a:lnSpc>
              <a:buFont typeface="+mj-lt"/>
              <a:buAutoNum type="arabicPeriod"/>
            </a:pPr>
            <a:r>
              <a:rPr lang="en-US" b="1" dirty="0"/>
              <a:t> Market leadership</a:t>
            </a:r>
            <a:r>
              <a:rPr lang="en-US" dirty="0"/>
              <a:t>: Being </a:t>
            </a:r>
            <a:r>
              <a:rPr lang="en-US" b="1" dirty="0"/>
              <a:t>first in Asia</a:t>
            </a:r>
            <a:r>
              <a:rPr lang="en-US" dirty="0"/>
              <a:t> with ≥2 m HDPE line sets </a:t>
            </a:r>
            <a:r>
              <a:rPr lang="en-US" dirty="0" err="1"/>
              <a:t>Tiền</a:t>
            </a:r>
            <a:r>
              <a:rPr lang="en-US" dirty="0"/>
              <a:t> Phong</a:t>
            </a:r>
          </a:p>
          <a:p>
            <a:pPr>
              <a:lnSpc>
                <a:spcPct val="150000"/>
              </a:lnSpc>
              <a:buFont typeface="+mj-lt"/>
              <a:buAutoNum type="arabicPeriod"/>
            </a:pPr>
            <a:r>
              <a:rPr lang="en-US" b="1" dirty="0"/>
              <a:t> Product quality &amp; standards</a:t>
            </a:r>
            <a:r>
              <a:rPr lang="en-US" dirty="0"/>
              <a:t>: Full compliance with ISO 4427 and DIN/EN for spiral HDPE </a:t>
            </a:r>
          </a:p>
          <a:p>
            <a:pPr>
              <a:lnSpc>
                <a:spcPct val="150000"/>
              </a:lnSpc>
              <a:buFont typeface="+mj-lt"/>
              <a:buAutoNum type="arabicPeriod"/>
            </a:pPr>
            <a:r>
              <a:rPr lang="en-US" b="1" dirty="0"/>
              <a:t> Export-readiness</a:t>
            </a:r>
            <a:r>
              <a:rPr lang="en-US" dirty="0"/>
              <a:t>: Supplying ASEAN region with local production and competitive pricing.</a:t>
            </a:r>
          </a:p>
          <a:p>
            <a:pPr>
              <a:lnSpc>
                <a:spcPct val="150000"/>
              </a:lnSpc>
              <a:buFont typeface="+mj-lt"/>
              <a:buAutoNum type="arabicPeriod"/>
            </a:pPr>
            <a:r>
              <a:rPr lang="en-US" b="1" dirty="0"/>
              <a:t> Brand positioning</a:t>
            </a:r>
            <a:r>
              <a:rPr lang="en-US" dirty="0"/>
              <a:t>: Advanced, energy-efficient, and environmentally preferable.</a:t>
            </a:r>
          </a:p>
        </p:txBody>
      </p:sp>
      <p:sp>
        <p:nvSpPr>
          <p:cNvPr id="4" name="Title 1">
            <a:extLst>
              <a:ext uri="{FF2B5EF4-FFF2-40B4-BE49-F238E27FC236}">
                <a16:creationId xmlns:a16="http://schemas.microsoft.com/office/drawing/2014/main" id="{DA5C2829-3CC0-92E7-33B8-19B5AD84EF94}"/>
              </a:ext>
            </a:extLst>
          </p:cNvPr>
          <p:cNvSpPr>
            <a:spLocks noGrp="1"/>
          </p:cNvSpPr>
          <p:nvPr>
            <p:ph type="title"/>
          </p:nvPr>
        </p:nvSpPr>
        <p:spPr>
          <a:xfrm>
            <a:off x="1981710" y="315775"/>
            <a:ext cx="5180579" cy="371400"/>
          </a:xfrm>
        </p:spPr>
        <p:txBody>
          <a:bodyPr>
            <a:noAutofit/>
          </a:body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(4)</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276282746"/>
      </p:ext>
    </p:extLst>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68202-095B-C5CC-5258-C2B409D2C1DE}"/>
              </a:ext>
            </a:extLst>
          </p:cNvPr>
          <p:cNvSpPr>
            <a:spLocks noGrp="1"/>
          </p:cNvSpPr>
          <p:nvPr>
            <p:ph type="title"/>
          </p:nvPr>
        </p:nvSpPr>
        <p:spPr>
          <a:xfrm>
            <a:off x="593388" y="942195"/>
            <a:ext cx="2354094" cy="371400"/>
          </a:xfrm>
        </p:spPr>
        <p:txBody>
          <a:bodyPr>
            <a:noAutofit/>
          </a:bodyPr>
          <a:lstStyle/>
          <a:p>
            <a:r>
              <a:rPr b="1" cap="all" dirty="0" lang="en-US" sz="1600">
                <a:solidFill>
                  <a:schemeClr val="accent4">
                    <a:lumMod val="50000"/>
                  </a:schemeClr>
                </a:solidFill>
              </a:rPr>
              <a:t>Process steps</a:t>
            </a:r>
            <a:endParaRPr dirty="0" lang="en-VN" sz="1600">
              <a:solidFill>
                <a:schemeClr val="accent4">
                  <a:lumMod val="50000"/>
                </a:schemeClr>
              </a:solidFill>
            </a:endParaRPr>
          </a:p>
        </p:txBody>
      </p:sp>
      <p:pic>
        <p:nvPicPr>
          <p:cNvPr descr="undefined" id="2050" name="Picture 2">
            <a:extLst>
              <a:ext uri="{FF2B5EF4-FFF2-40B4-BE49-F238E27FC236}">
                <a16:creationId xmlns:a16="http://schemas.microsoft.com/office/drawing/2014/main" id="{5413025C-1639-5C0A-E55C-1D542EDF82E2}"/>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55"/>
          <a:stretch>
            <a:fillRect/>
          </a:stretch>
        </p:blipFill>
        <p:spPr bwMode="auto">
          <a:xfrm>
            <a:off x="1981710" y="1317084"/>
            <a:ext cx="6692332" cy="374568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929D280-62D2-42A9-5F07-2F7BAF8AE8B0}"/>
              </a:ext>
            </a:extLst>
          </p:cNvPr>
          <p:cNvSpPr txBox="1">
            <a:spLocks/>
          </p:cNvSpPr>
          <p:nvPr/>
        </p:nvSpPr>
        <p:spPr>
          <a:xfrm>
            <a:off x="1981710" y="315775"/>
            <a:ext cx="5180579" cy="371400"/>
          </a:xfrm>
          <a:prstGeom prst="rect">
            <a:avLst/>
          </a:prstGeom>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SzPts val="2800"/>
              <a:buFont typeface="Arial"/>
              <a:buNone/>
              <a:defRPr b="0" cap="none" i="0" strike="noStrike" sz="1400" u="none">
                <a:solidFill>
                  <a:srgbClr val="000000"/>
                </a:solidFill>
                <a:latin typeface="Arial"/>
                <a:ea typeface="Arial"/>
                <a:cs typeface="Arial"/>
                <a:sym typeface="Arial"/>
              </a:defRPr>
            </a:lvl9pPr>
          </a:lstStyle>
          <a:p>
            <a:pPr algn="ctr"/>
            <a:r>
              <a:rPr b="1" dirty="0" lang="vi-VN" sz="2400">
                <a:solidFill>
                  <a:schemeClr val="accent4">
                    <a:lumMod val="50000"/>
                  </a:schemeClr>
                </a:solidFill>
                <a:latin typeface="+mn-lt"/>
              </a:rPr>
              <a:t>Case study 1 </a:t>
            </a:r>
            <a:r>
              <a:rPr b="1" dirty="0" lang="vi-VN" sz="2400">
                <a:solidFill>
                  <a:schemeClr val="accent4">
                    <a:lumMod val="50000"/>
                  </a:schemeClr>
                </a:solidFill>
              </a:rPr>
              <a:t>(5)</a:t>
            </a:r>
            <a:endParaRPr b="1" dirty="0" lang="en-US" sz="2400">
              <a:solidFill>
                <a:schemeClr val="accent4">
                  <a:lumMod val="50000"/>
                </a:schemeClr>
              </a:solidFill>
              <a:latin typeface="+mn-lt"/>
            </a:endParaRPr>
          </a:p>
        </p:txBody>
      </p:sp>
    </p:spTree>
    <p:extLst>
      <p:ext uri="{BB962C8B-B14F-4D97-AF65-F5344CB8AC3E}">
        <p14:creationId xmlns:p14="http://schemas.microsoft.com/office/powerpoint/2010/main" val="3981929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6F0106-E049-6C65-A461-E45C233B2D1D}"/>
              </a:ext>
            </a:extLst>
          </p:cNvPr>
          <p:cNvSpPr txBox="1"/>
          <p:nvPr/>
        </p:nvSpPr>
        <p:spPr>
          <a:xfrm>
            <a:off x="544749" y="1175772"/>
            <a:ext cx="8142051" cy="2637710"/>
          </a:xfrm>
          <a:prstGeom prst="rect">
            <a:avLst/>
          </a:prstGeom>
          <a:noFill/>
        </p:spPr>
        <p:txBody>
          <a:bodyPr wrap="square">
            <a:spAutoFit/>
          </a:bodyPr>
          <a:lstStyle/>
          <a:p>
            <a:pPr>
              <a:lnSpc>
                <a:spcPct val="150000"/>
              </a:lnSpc>
              <a:buNone/>
            </a:pPr>
            <a:r>
              <a:rPr lang="en-US" b="1" dirty="0">
                <a:solidFill>
                  <a:schemeClr val="accent4">
                    <a:lumMod val="50000"/>
                  </a:schemeClr>
                </a:solidFill>
              </a:rPr>
              <a:t>Energy &amp; Material Savings Impacts</a:t>
            </a:r>
          </a:p>
          <a:p>
            <a:pPr marL="285750" indent="-285750">
              <a:lnSpc>
                <a:spcPct val="150000"/>
              </a:lnSpc>
              <a:buFont typeface="Wingdings" pitchFamily="2" charset="2"/>
              <a:buChar char="v"/>
            </a:pPr>
            <a:r>
              <a:rPr lang="en-US" dirty="0"/>
              <a:t>The </a:t>
            </a:r>
            <a:r>
              <a:rPr lang="en-US" b="1" dirty="0" err="1"/>
              <a:t>KryoSys</a:t>
            </a:r>
            <a:r>
              <a:rPr lang="en-US" b="1" dirty="0"/>
              <a:t> design</a:t>
            </a:r>
            <a:r>
              <a:rPr lang="en-US" dirty="0"/>
              <a:t> features </a:t>
            </a:r>
            <a:r>
              <a:rPr lang="en-US" b="1" dirty="0"/>
              <a:t>internal cooling</a:t>
            </a:r>
            <a:r>
              <a:rPr lang="en-US" dirty="0"/>
              <a:t>, improving efficiency and </a:t>
            </a:r>
            <a:r>
              <a:rPr lang="en-US" b="1" dirty="0"/>
              <a:t>reducing cooling length</a:t>
            </a:r>
            <a:r>
              <a:rPr lang="en-US" dirty="0"/>
              <a:t>, which directly </a:t>
            </a:r>
            <a:r>
              <a:rPr lang="en-US" b="1" dirty="0"/>
              <a:t>lowers energy consumption</a:t>
            </a:r>
            <a:r>
              <a:rPr lang="en-US" dirty="0"/>
              <a:t> </a:t>
            </a:r>
            <a:r>
              <a:rPr lang="en-US" dirty="0">
                <a:hlinkClick r:id="rId2"/>
              </a:rPr>
              <a:t>plasticsnews.com</a:t>
            </a:r>
            <a:r>
              <a:rPr lang="en-US" dirty="0"/>
              <a:t>.</a:t>
            </a:r>
          </a:p>
          <a:p>
            <a:pPr marL="285750" indent="-285750">
              <a:lnSpc>
                <a:spcPct val="150000"/>
              </a:lnSpc>
              <a:buFont typeface="Wingdings" pitchFamily="2" charset="2"/>
              <a:buChar char="v"/>
            </a:pPr>
            <a:r>
              <a:rPr lang="en-US" dirty="0"/>
              <a:t>Benefits from:</a:t>
            </a:r>
          </a:p>
          <a:p>
            <a:pPr marL="742950" lvl="1" indent="-285750">
              <a:lnSpc>
                <a:spcPct val="150000"/>
              </a:lnSpc>
              <a:buFont typeface="Arial" panose="020B0604020202020204" pitchFamily="34" charset="0"/>
              <a:buChar char="•"/>
            </a:pPr>
            <a:r>
              <a:rPr lang="en-US" b="1" dirty="0"/>
              <a:t>Co-extrusion</a:t>
            </a:r>
            <a:r>
              <a:rPr lang="en-US" dirty="0"/>
              <a:t> of two layers (virgin + recycled/resistant compound), reducing </a:t>
            </a:r>
            <a:r>
              <a:rPr lang="en-US" b="1" dirty="0"/>
              <a:t>material cost per meter by ~10–20%</a:t>
            </a:r>
            <a:endParaRPr lang="en-US" dirty="0"/>
          </a:p>
          <a:p>
            <a:pPr marL="742950" lvl="1" indent="-285750">
              <a:lnSpc>
                <a:spcPct val="150000"/>
              </a:lnSpc>
              <a:buFont typeface="Arial" panose="020B0604020202020204" pitchFamily="34" charset="0"/>
              <a:buChar char="•"/>
            </a:pPr>
            <a:r>
              <a:rPr lang="en-US" b="1" dirty="0"/>
              <a:t>Faster cycle times</a:t>
            </a:r>
            <a:r>
              <a:rPr lang="en-US" dirty="0"/>
              <a:t> due to advanced cooling</a:t>
            </a:r>
          </a:p>
          <a:p>
            <a:pPr marL="742950" lvl="1" indent="-285750">
              <a:lnSpc>
                <a:spcPct val="150000"/>
              </a:lnSpc>
              <a:buFont typeface="Arial" panose="020B0604020202020204" pitchFamily="34" charset="0"/>
              <a:buChar char="•"/>
            </a:pPr>
            <a:r>
              <a:rPr lang="en-US" b="1" dirty="0"/>
              <a:t>Better dimensional accuracy</a:t>
            </a:r>
            <a:r>
              <a:rPr lang="en-US" dirty="0"/>
              <a:t>, reducing scrap/waste</a:t>
            </a:r>
          </a:p>
        </p:txBody>
      </p:sp>
      <p:sp>
        <p:nvSpPr>
          <p:cNvPr id="7" name="Title 1">
            <a:extLst>
              <a:ext uri="{FF2B5EF4-FFF2-40B4-BE49-F238E27FC236}">
                <a16:creationId xmlns:a16="http://schemas.microsoft.com/office/drawing/2014/main" id="{E7FBBC19-3D38-D0F6-E3D0-6B8FBD36B1D8}"/>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(6)</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292962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DAFA4C0-DA7F-B9A8-082E-4AE6BA10AD0D}"/>
              </a:ext>
            </a:extLst>
          </p:cNvPr>
          <p:cNvGraphicFramePr>
            <a:graphicFrameLocks noGrp="1"/>
          </p:cNvGraphicFramePr>
          <p:nvPr>
            <p:extLst>
              <p:ext uri="{D42A27DB-BD31-4B8C-83A1-F6EECF244321}">
                <p14:modId xmlns:p14="http://schemas.microsoft.com/office/powerpoint/2010/main" val="2294992959"/>
              </p:ext>
            </p:extLst>
          </p:nvPr>
        </p:nvGraphicFramePr>
        <p:xfrm>
          <a:off x="457200" y="1257305"/>
          <a:ext cx="8229600" cy="3291840"/>
        </p:xfrm>
        <a:graphic>
          <a:graphicData uri="http://schemas.openxmlformats.org/drawingml/2006/table">
            <a:tbl>
              <a:tblPr/>
              <a:tblGrid>
                <a:gridCol w="3570051">
                  <a:extLst>
                    <a:ext uri="{9D8B030D-6E8A-4147-A177-3AD203B41FA5}">
                      <a16:colId xmlns:a16="http://schemas.microsoft.com/office/drawing/2014/main" val="2798733270"/>
                    </a:ext>
                  </a:extLst>
                </a:gridCol>
                <a:gridCol w="4659549">
                  <a:extLst>
                    <a:ext uri="{9D8B030D-6E8A-4147-A177-3AD203B41FA5}">
                      <a16:colId xmlns:a16="http://schemas.microsoft.com/office/drawing/2014/main" val="327091838"/>
                    </a:ext>
                  </a:extLst>
                </a:gridCol>
              </a:tblGrid>
              <a:tr h="0">
                <a:tc>
                  <a:txBody>
                    <a:bodyPr/>
                    <a:lstStyle/>
                    <a:p>
                      <a:r>
                        <a:rPr lang="en-US" sz="1200" b="1" dirty="0"/>
                        <a:t>Item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dirty="0"/>
                        <a:t>Estimated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0138733"/>
                  </a:ext>
                </a:extLst>
              </a:tr>
              <a:tr h="0">
                <a:tc>
                  <a:txBody>
                    <a:bodyPr/>
                    <a:lstStyle/>
                    <a:p>
                      <a:r>
                        <a:rPr lang="en-US" sz="1200"/>
                        <a:t>Investment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USD 800,000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248551"/>
                  </a:ext>
                </a:extLst>
              </a:tr>
              <a:tr h="0">
                <a:tc>
                  <a:txBody>
                    <a:bodyPr/>
                    <a:lstStyle/>
                    <a:p>
                      <a:r>
                        <a:rPr lang="en-US" sz="1200" dirty="0"/>
                        <a:t>Annual production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10,000 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2098136"/>
                  </a:ext>
                </a:extLst>
              </a:tr>
              <a:tr h="0">
                <a:tc>
                  <a:txBody>
                    <a:bodyPr/>
                    <a:lstStyle/>
                    <a:p>
                      <a:r>
                        <a:rPr lang="en-US" sz="1200"/>
                        <a:t>Material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10% at USD 1,200/ton → USD 120/ton → USD 1.2M/year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2366623"/>
                  </a:ext>
                </a:extLst>
              </a:tr>
              <a:tr h="0">
                <a:tc>
                  <a:txBody>
                    <a:bodyPr/>
                    <a:lstStyle/>
                    <a:p>
                      <a:r>
                        <a:rPr lang="en-US" sz="1200"/>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t>15% of ~5,000 MWh/year @ USD 0.10 → USD 75k/year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0957617"/>
                  </a:ext>
                </a:extLst>
              </a:tr>
              <a:tr h="0">
                <a:tc>
                  <a:txBody>
                    <a:bodyPr/>
                    <a:lstStyle/>
                    <a:p>
                      <a:r>
                        <a:rPr lang="en-US" sz="1200"/>
                        <a:t>Scrap reduction benefits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a:t>USD 50k/year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174215"/>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Auxiliary systems (cooling, dies, hauling, control units)</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 $100,000 – $300,000</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7812950"/>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t>Installation, training, commissioning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VN" sz="1200" dirty="0"/>
                        <a:t>- $30,000 – $50,000</a:t>
                      </a:r>
                    </a:p>
                    <a:p>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4512736"/>
                  </a:ext>
                </a:extLst>
              </a:tr>
              <a:tr h="0">
                <a:tc>
                  <a:txBody>
                    <a:bodyPr/>
                    <a:lstStyle/>
                    <a:p>
                      <a:r>
                        <a:rPr lang="en-US" sz="1200" b="1" dirty="0"/>
                        <a:t>Total annual benefit</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a:t>USD 1.325M/year</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3657713"/>
                  </a:ext>
                </a:extLst>
              </a:tr>
              <a:tr h="0">
                <a:tc>
                  <a:txBody>
                    <a:bodyPr/>
                    <a:lstStyle/>
                    <a:p>
                      <a:r>
                        <a:rPr lang="en-US" sz="1200" b="1" dirty="0"/>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dirty="0"/>
                        <a:t>1-2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6862363"/>
                  </a:ext>
                </a:extLst>
              </a:tr>
            </a:tbl>
          </a:graphicData>
        </a:graphic>
      </p:graphicFrame>
      <p:sp>
        <p:nvSpPr>
          <p:cNvPr id="6" name="Rectangle 1">
            <a:extLst>
              <a:ext uri="{FF2B5EF4-FFF2-40B4-BE49-F238E27FC236}">
                <a16:creationId xmlns:a16="http://schemas.microsoft.com/office/drawing/2014/main" id="{981D6645-1175-C33C-4FB4-C61D2DB8ACE2}"/>
              </a:ext>
            </a:extLst>
          </p:cNvPr>
          <p:cNvSpPr>
            <a:spLocks noChangeArrowheads="1"/>
          </p:cNvSpPr>
          <p:nvPr/>
        </p:nvSpPr>
        <p:spPr bwMode="auto">
          <a:xfrm>
            <a:off x="457200" y="853986"/>
            <a:ext cx="452078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4">
                    <a:lumMod val="50000"/>
                  </a:schemeClr>
                </a:solidFill>
                <a:effectLst/>
                <a:latin typeface="Arial" panose="020B0604020202020204" pitchFamily="34" charset="0"/>
              </a:rPr>
              <a:t>Estimated Cost‑Benefit (Hypothetical Model)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VN" altLang="en-VN" sz="1600" b="0" i="0" u="none" strike="noStrike" cap="none" normalizeH="0" baseline="0" dirty="0">
              <a:ln>
                <a:noFill/>
              </a:ln>
              <a:solidFill>
                <a:schemeClr val="accent4">
                  <a:lumMod val="50000"/>
                </a:schemeClr>
              </a:solidFill>
              <a:effectLst/>
              <a:latin typeface="Arial" panose="020B0604020202020204" pitchFamily="34" charset="0"/>
            </a:endParaRPr>
          </a:p>
        </p:txBody>
      </p:sp>
      <p:sp>
        <p:nvSpPr>
          <p:cNvPr id="9" name="Title 1">
            <a:extLst>
              <a:ext uri="{FF2B5EF4-FFF2-40B4-BE49-F238E27FC236}">
                <a16:creationId xmlns:a16="http://schemas.microsoft.com/office/drawing/2014/main" id="{F170F1E0-3FD5-BC8E-CE1D-1C8E57E41A00}"/>
              </a:ext>
            </a:extLst>
          </p:cNvPr>
          <p:cNvSpPr txBox="1">
            <a:spLocks noGrp="1"/>
          </p:cNvSpPr>
          <p:nvPr>
            <p:ph type="title"/>
          </p:nvPr>
        </p:nvSpPr>
        <p:spPr>
          <a:xfrm>
            <a:off x="457200" y="280927"/>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(7)</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912671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3E19F3E-39A8-D976-0551-50CE22801C1C}"/>
              </a:ext>
            </a:extLst>
          </p:cNvPr>
          <p:cNvSpPr txBox="1">
            <a:spLocks/>
          </p:cNvSpPr>
          <p:nvPr/>
        </p:nvSpPr>
        <p:spPr>
          <a:xfrm>
            <a:off x="304801" y="844089"/>
            <a:ext cx="8229600" cy="371401"/>
          </a:xfrm>
          <a:prstGeom prst="rect">
            <a:avLst/>
          </a:prstGeom>
          <a:noFill/>
          <a:ln>
            <a:noFill/>
          </a:ln>
        </p:spPr>
        <p:txBody>
          <a:bodyPr spcFirstLastPara="1" wrap="square" lIns="91425" tIns="91425" rIns="91425" bIns="91425" anchor="t" anchorCtr="0">
            <a:normAutofit fontScale="92500" lnSpcReduction="200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Font typeface="Roboto"/>
              <a:buNone/>
            </a:pPr>
            <a:r>
              <a:rPr lang="en-VN" altLang="en-VN" sz="1600" b="1" dirty="0">
                <a:solidFill>
                  <a:schemeClr val="accent4">
                    <a:lumMod val="50000"/>
                  </a:schemeClr>
                </a:solidFill>
                <a:latin typeface="Arial" panose="020B0604020202020204" pitchFamily="34" charset="0"/>
              </a:rPr>
              <a:t>Payback Period</a:t>
            </a:r>
          </a:p>
        </p:txBody>
      </p:sp>
      <p:sp>
        <p:nvSpPr>
          <p:cNvPr id="7" name="Title 1">
            <a:extLst>
              <a:ext uri="{FF2B5EF4-FFF2-40B4-BE49-F238E27FC236}">
                <a16:creationId xmlns:a16="http://schemas.microsoft.com/office/drawing/2014/main" id="{B62E779B-5989-6B46-0CDC-10339F34B28D}"/>
              </a:ext>
            </a:extLst>
          </p:cNvPr>
          <p:cNvSpPr txBox="1">
            <a:spLocks/>
          </p:cNvSpPr>
          <p:nvPr/>
        </p:nvSpPr>
        <p:spPr>
          <a:xfrm>
            <a:off x="609600" y="240006"/>
            <a:ext cx="8229600" cy="53425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endParaRPr lang="en-VN" sz="2400" dirty="0">
              <a:solidFill>
                <a:schemeClr val="accent4">
                  <a:lumMod val="50000"/>
                </a:schemeClr>
              </a:solidFill>
              <a:latin typeface="+mj-lt"/>
            </a:endParaRPr>
          </a:p>
        </p:txBody>
      </p:sp>
      <p:graphicFrame>
        <p:nvGraphicFramePr>
          <p:cNvPr id="26" name="Table 25">
            <a:extLst>
              <a:ext uri="{FF2B5EF4-FFF2-40B4-BE49-F238E27FC236}">
                <a16:creationId xmlns:a16="http://schemas.microsoft.com/office/drawing/2014/main" id="{66DCD4AB-BD26-4DF5-08EC-50461A7644E2}"/>
              </a:ext>
            </a:extLst>
          </p:cNvPr>
          <p:cNvGraphicFramePr>
            <a:graphicFrameLocks noGrp="1"/>
          </p:cNvGraphicFramePr>
          <p:nvPr>
            <p:extLst>
              <p:ext uri="{D42A27DB-BD31-4B8C-83A1-F6EECF244321}">
                <p14:modId xmlns:p14="http://schemas.microsoft.com/office/powerpoint/2010/main" val="1200057308"/>
              </p:ext>
            </p:extLst>
          </p:nvPr>
        </p:nvGraphicFramePr>
        <p:xfrm>
          <a:off x="457200" y="1285316"/>
          <a:ext cx="8072063" cy="3703422"/>
        </p:xfrm>
        <a:graphic>
          <a:graphicData uri="http://schemas.openxmlformats.org/drawingml/2006/table">
            <a:tbl>
              <a:tblPr/>
              <a:tblGrid>
                <a:gridCol w="2690688">
                  <a:extLst>
                    <a:ext uri="{9D8B030D-6E8A-4147-A177-3AD203B41FA5}">
                      <a16:colId xmlns:a16="http://schemas.microsoft.com/office/drawing/2014/main" val="3453700440"/>
                    </a:ext>
                  </a:extLst>
                </a:gridCol>
                <a:gridCol w="2202418">
                  <a:extLst>
                    <a:ext uri="{9D8B030D-6E8A-4147-A177-3AD203B41FA5}">
                      <a16:colId xmlns:a16="http://schemas.microsoft.com/office/drawing/2014/main" val="1887169006"/>
                    </a:ext>
                  </a:extLst>
                </a:gridCol>
                <a:gridCol w="3178957">
                  <a:extLst>
                    <a:ext uri="{9D8B030D-6E8A-4147-A177-3AD203B41FA5}">
                      <a16:colId xmlns:a16="http://schemas.microsoft.com/office/drawing/2014/main" val="984761597"/>
                    </a:ext>
                  </a:extLst>
                </a:gridCol>
              </a:tblGrid>
              <a:tr h="275370">
                <a:tc>
                  <a:txBody>
                    <a:bodyPr/>
                    <a:lstStyle/>
                    <a:p>
                      <a:r>
                        <a:rPr lang="en-US" sz="1400" b="1" dirty="0"/>
                        <a:t>Benefit Category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Impact</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Notes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660889">
                <a:tc>
                  <a:txBody>
                    <a:bodyPr/>
                    <a:lstStyle/>
                    <a:p>
                      <a:r>
                        <a:rPr lang="en-US" sz="1400" b="1" dirty="0"/>
                        <a:t>Energy savings</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Moderate (~10–15%)</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Due to higher extrusion efficiency, better heat control, optimized material flow</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853648">
                <a:tc>
                  <a:txBody>
                    <a:bodyPr/>
                    <a:lstStyle/>
                    <a:p>
                      <a:r>
                        <a:rPr lang="en-US" sz="1400" b="1"/>
                        <a:t>Material cost reduction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High</a:t>
                      </a:r>
                      <a:r>
                        <a:rPr lang="en-US" sz="1400"/>
                        <a:t> (15–30%)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Inner layer can use cheaper materials (e.g., regrind, recycled HDPE) without affecting performance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660889">
                <a:tc>
                  <a:txBody>
                    <a:bodyPr/>
                    <a:lstStyle/>
                    <a:p>
                      <a:r>
                        <a:rPr lang="en-US" sz="1400" b="1" dirty="0"/>
                        <a:t>Improved productivity</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High</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Faster line speeds, less downtime, better product consistency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468129">
                <a:tc>
                  <a:txBody>
                    <a:bodyPr/>
                    <a:lstStyle/>
                    <a:p>
                      <a:r>
                        <a:rPr lang="en-US" sz="1400" b="1"/>
                        <a:t>Labor savings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Moderate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Automation reduces manual adjustments and errors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660889">
                <a:tc>
                  <a:txBody>
                    <a:bodyPr/>
                    <a:lstStyle/>
                    <a:p>
                      <a:r>
                        <a:rPr lang="en-US" sz="1400" b="1"/>
                        <a:t>Estimated payback period</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2–4 years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Depending on production volume and material cost savings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3" name="Title 2">
            <a:extLst>
              <a:ext uri="{FF2B5EF4-FFF2-40B4-BE49-F238E27FC236}">
                <a16:creationId xmlns:a16="http://schemas.microsoft.com/office/drawing/2014/main" id="{6ED0835F-AEB9-AD4D-177E-5245725864CD}"/>
              </a:ext>
            </a:extLst>
          </p:cNvPr>
          <p:cNvSpPr>
            <a:spLocks noGrp="1"/>
          </p:cNvSpPr>
          <p:nvPr>
            <p:ph type="title"/>
          </p:nvPr>
        </p:nvSpPr>
        <p:spPr/>
        <p:txBody>
          <a:bodyPr/>
          <a:lstStyle/>
          <a:p>
            <a:endParaRPr lang="en-VN" dirty="0"/>
          </a:p>
        </p:txBody>
      </p:sp>
      <p:sp>
        <p:nvSpPr>
          <p:cNvPr id="4" name="Title 1">
            <a:extLst>
              <a:ext uri="{FF2B5EF4-FFF2-40B4-BE49-F238E27FC236}">
                <a16:creationId xmlns:a16="http://schemas.microsoft.com/office/drawing/2014/main" id="{8C9FFA54-A045-4650-B00B-EA35BA45FD6F}"/>
              </a:ext>
            </a:extLst>
          </p:cNvPr>
          <p:cNvSpPr txBox="1">
            <a:spLocks/>
          </p:cNvSpPr>
          <p:nvPr/>
        </p:nvSpPr>
        <p:spPr>
          <a:xfrm>
            <a:off x="457200" y="280927"/>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(8)</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397893303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4027FA4-2C80-9AC4-CB6A-E8C18511A415}"/>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1 </a:t>
            </a:r>
            <a:r>
              <a:rPr lang="vi-VN" sz="2400" b="1" dirty="0">
                <a:solidFill>
                  <a:schemeClr val="accent4">
                    <a:lumMod val="50000"/>
                  </a:schemeClr>
                </a:solidFill>
              </a:rPr>
              <a:t>(9)</a:t>
            </a:r>
            <a:endParaRPr lang="en-US" sz="2400" b="1" dirty="0">
              <a:solidFill>
                <a:schemeClr val="accent4">
                  <a:lumMod val="50000"/>
                </a:schemeClr>
              </a:solidFill>
              <a:latin typeface="+mn-lt"/>
            </a:endParaRPr>
          </a:p>
        </p:txBody>
      </p:sp>
      <p:sp>
        <p:nvSpPr>
          <p:cNvPr id="9" name="TextBox 8">
            <a:extLst>
              <a:ext uri="{FF2B5EF4-FFF2-40B4-BE49-F238E27FC236}">
                <a16:creationId xmlns:a16="http://schemas.microsoft.com/office/drawing/2014/main" id="{BEB5E6D2-4F22-2AD0-29FB-1AAF543DB0EC}"/>
              </a:ext>
            </a:extLst>
          </p:cNvPr>
          <p:cNvSpPr txBox="1"/>
          <p:nvPr/>
        </p:nvSpPr>
        <p:spPr>
          <a:xfrm>
            <a:off x="457200" y="1136143"/>
            <a:ext cx="8424153" cy="2683876"/>
          </a:xfrm>
          <a:prstGeom prst="rect">
            <a:avLst/>
          </a:prstGeom>
          <a:noFill/>
        </p:spPr>
        <p:txBody>
          <a:bodyPr wrap="square">
            <a:spAutoFit/>
          </a:bodyPr>
          <a:lstStyle/>
          <a:p>
            <a:pPr>
              <a:lnSpc>
                <a:spcPct val="150000"/>
              </a:lnSpc>
              <a:buNone/>
            </a:pPr>
            <a:r>
              <a:rPr lang="en-US" sz="1600" b="1" dirty="0">
                <a:solidFill>
                  <a:schemeClr val="accent4">
                    <a:lumMod val="50000"/>
                  </a:schemeClr>
                </a:solidFill>
              </a:rPr>
              <a:t>Conclusion</a:t>
            </a:r>
          </a:p>
          <a:p>
            <a:pPr>
              <a:lnSpc>
                <a:spcPct val="150000"/>
              </a:lnSpc>
              <a:buNone/>
            </a:pPr>
            <a:r>
              <a:rPr lang="en-US" dirty="0" err="1"/>
              <a:t>Tiền</a:t>
            </a:r>
            <a:r>
              <a:rPr lang="en-US" dirty="0"/>
              <a:t> Phong's strategic investment in </a:t>
            </a:r>
            <a:r>
              <a:rPr lang="en-US" b="1" dirty="0"/>
              <a:t>double-layer HDPE twisted pipe extrusion</a:t>
            </a:r>
            <a:r>
              <a:rPr lang="en-US" dirty="0"/>
              <a:t> delivered </a:t>
            </a:r>
            <a:r>
              <a:rPr lang="en-US" b="1" dirty="0"/>
              <a:t>rapid ROI</a:t>
            </a:r>
            <a:r>
              <a:rPr lang="en-US" dirty="0"/>
              <a:t>, </a:t>
            </a:r>
          </a:p>
          <a:p>
            <a:pPr marL="285750" indent="-285750">
              <a:lnSpc>
                <a:spcPct val="150000"/>
              </a:lnSpc>
              <a:buFont typeface="Arial" panose="020B0604020202020204" pitchFamily="34" charset="0"/>
              <a:buChar char="•"/>
            </a:pPr>
            <a:r>
              <a:rPr lang="en-US" dirty="0"/>
              <a:t>Major </a:t>
            </a:r>
            <a:r>
              <a:rPr lang="en-US" b="1" dirty="0"/>
              <a:t>material savings</a:t>
            </a:r>
            <a:r>
              <a:rPr lang="en-US" dirty="0"/>
              <a:t> using recycled/compound co-extrusion</a:t>
            </a:r>
          </a:p>
          <a:p>
            <a:pPr marL="285750" indent="-285750">
              <a:lnSpc>
                <a:spcPct val="150000"/>
              </a:lnSpc>
              <a:buFont typeface="Arial" panose="020B0604020202020204" pitchFamily="34" charset="0"/>
              <a:buChar char="•"/>
            </a:pPr>
            <a:r>
              <a:rPr lang="en-US" dirty="0"/>
              <a:t>Solid </a:t>
            </a:r>
            <a:r>
              <a:rPr lang="en-US" b="1" dirty="0"/>
              <a:t>energy reductions</a:t>
            </a:r>
            <a:r>
              <a:rPr lang="en-US" dirty="0"/>
              <a:t> via efficient cooling</a:t>
            </a:r>
          </a:p>
          <a:p>
            <a:pPr marL="285750" indent="-285750">
              <a:lnSpc>
                <a:spcPct val="150000"/>
              </a:lnSpc>
              <a:buFont typeface="Arial" panose="020B0604020202020204" pitchFamily="34" charset="0"/>
              <a:buChar char="•"/>
            </a:pPr>
            <a:r>
              <a:rPr lang="en-US" dirty="0"/>
              <a:t>Improved </a:t>
            </a:r>
            <a:r>
              <a:rPr lang="en-US" b="1" dirty="0"/>
              <a:t>quality and reduced scrap</a:t>
            </a:r>
          </a:p>
          <a:p>
            <a:pPr marL="285750" indent="-285750">
              <a:lnSpc>
                <a:spcPct val="150000"/>
              </a:lnSpc>
              <a:buFont typeface="Arial" panose="020B0604020202020204" pitchFamily="34" charset="0"/>
              <a:buChar char="•"/>
            </a:pPr>
            <a:r>
              <a:rPr lang="en-US" dirty="0"/>
              <a:t>Strengthened competitive </a:t>
            </a:r>
            <a:r>
              <a:rPr lang="en-US" b="1" dirty="0"/>
              <a:t>brand presence and export capability</a:t>
            </a:r>
            <a:endParaRPr lang="en-US" dirty="0"/>
          </a:p>
          <a:p>
            <a:pPr>
              <a:lnSpc>
                <a:spcPct val="150000"/>
              </a:lnSpc>
            </a:pPr>
            <a:r>
              <a:rPr lang="en-US" dirty="0"/>
              <a:t>All these align with their goal to lead in high-tech pipe manufacturing, capturing both </a:t>
            </a:r>
            <a:r>
              <a:rPr lang="en-US" b="1" dirty="0"/>
              <a:t>economic</a:t>
            </a:r>
            <a:r>
              <a:rPr lang="en-US" dirty="0"/>
              <a:t> and </a:t>
            </a:r>
            <a:r>
              <a:rPr lang="en-US" b="1" dirty="0"/>
              <a:t>strategic</a:t>
            </a:r>
            <a:r>
              <a:rPr lang="en-US" dirty="0"/>
              <a:t> value.</a:t>
            </a:r>
          </a:p>
        </p:txBody>
      </p:sp>
    </p:spTree>
    <p:extLst>
      <p:ext uri="{BB962C8B-B14F-4D97-AF65-F5344CB8AC3E}">
        <p14:creationId xmlns:p14="http://schemas.microsoft.com/office/powerpoint/2010/main" val="634086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D82FA2-C62D-6B5A-0E80-83776DA1891D}"/>
              </a:ext>
            </a:extLst>
          </p:cNvPr>
          <p:cNvSpPr txBox="1"/>
          <p:nvPr/>
        </p:nvSpPr>
        <p:spPr>
          <a:xfrm>
            <a:off x="457200" y="1178340"/>
            <a:ext cx="8229600" cy="2314544"/>
          </a:xfrm>
          <a:prstGeom prst="rect">
            <a:avLst/>
          </a:prstGeom>
          <a:noFill/>
        </p:spPr>
        <p:txBody>
          <a:bodyPr wrap="square">
            <a:spAutoFit/>
          </a:bodyPr>
          <a:lstStyle/>
          <a:p>
            <a:pPr>
              <a:lnSpc>
                <a:spcPct val="150000"/>
              </a:lnSpc>
              <a:buNone/>
            </a:pPr>
            <a:r>
              <a:rPr lang="en-US" b="1" dirty="0"/>
              <a:t>1. Initial Situation</a:t>
            </a:r>
          </a:p>
          <a:p>
            <a:pPr>
              <a:lnSpc>
                <a:spcPct val="150000"/>
              </a:lnSpc>
              <a:buNone/>
            </a:pPr>
            <a:r>
              <a:rPr lang="en-US" dirty="0"/>
              <a:t>Many plastic injection factories in Vietnam (especially those using old hydraulic injection machines) see </a:t>
            </a:r>
            <a:r>
              <a:rPr lang="en-US" b="1" dirty="0"/>
              <a:t>up to 80% of total factory electricity consumption</a:t>
            </a:r>
            <a:r>
              <a:rPr lang="en-US" dirty="0"/>
              <a:t> from these machines, as the </a:t>
            </a:r>
            <a:r>
              <a:rPr lang="en-US" b="1" dirty="0"/>
              <a:t>hydraulic oil pump motor runs at 100% capacity continuously</a:t>
            </a:r>
            <a:r>
              <a:rPr lang="en-US" dirty="0"/>
              <a:t>, even when high pressure is not needed.</a:t>
            </a:r>
          </a:p>
          <a:p>
            <a:pPr>
              <a:lnSpc>
                <a:spcPct val="150000"/>
              </a:lnSpc>
              <a:buNone/>
            </a:pPr>
            <a:r>
              <a:rPr lang="en-US" dirty="0"/>
              <a:t>This leads to:</a:t>
            </a:r>
          </a:p>
          <a:p>
            <a:pPr marL="285750" indent="-285750">
              <a:lnSpc>
                <a:spcPct val="150000"/>
              </a:lnSpc>
              <a:buFont typeface="Arial" panose="020B0604020202020204" pitchFamily="34" charset="0"/>
              <a:buChar char="•"/>
            </a:pPr>
            <a:r>
              <a:rPr lang="en-US" b="1" dirty="0"/>
              <a:t>Energy waste</a:t>
            </a:r>
            <a:r>
              <a:rPr lang="en-US" dirty="0"/>
              <a:t> during low-pressure stages (e.g., cooling).</a:t>
            </a:r>
          </a:p>
          <a:p>
            <a:pPr marL="285750" indent="-285750">
              <a:lnSpc>
                <a:spcPct val="150000"/>
              </a:lnSpc>
              <a:buFont typeface="Arial" panose="020B0604020202020204" pitchFamily="34" charset="0"/>
              <a:buChar char="•"/>
            </a:pPr>
            <a:r>
              <a:rPr lang="en-US" b="1" dirty="0"/>
              <a:t>High maintenance costs</a:t>
            </a:r>
            <a:r>
              <a:rPr lang="en-US" dirty="0"/>
              <a:t>, frequent breakdowns, and faster degradation of hydraulic oil.</a:t>
            </a:r>
          </a:p>
        </p:txBody>
      </p:sp>
      <p:sp>
        <p:nvSpPr>
          <p:cNvPr id="7" name="Title 1">
            <a:extLst>
              <a:ext uri="{FF2B5EF4-FFF2-40B4-BE49-F238E27FC236}">
                <a16:creationId xmlns:a16="http://schemas.microsoft.com/office/drawing/2014/main" id="{7E7D8E4C-FFA7-7C9B-3605-A1B9822432A6}"/>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(1)</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4122853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(2)</a:t>
            </a:r>
            <a:endParaRPr lang="en-US" sz="2400" b="1" dirty="0">
              <a:solidFill>
                <a:schemeClr val="accent4">
                  <a:lumMod val="50000"/>
                </a:schemeClr>
              </a:solidFill>
              <a:latin typeface="+mn-lt"/>
            </a:endParaRPr>
          </a:p>
        </p:txBody>
      </p:sp>
      <p:sp>
        <p:nvSpPr>
          <p:cNvPr id="3" name="TextBox 2">
            <a:extLst>
              <a:ext uri="{FF2B5EF4-FFF2-40B4-BE49-F238E27FC236}">
                <a16:creationId xmlns:a16="http://schemas.microsoft.com/office/drawing/2014/main" id="{AFD39882-6D4F-9A12-4DA2-F5526F6577B9}"/>
              </a:ext>
            </a:extLst>
          </p:cNvPr>
          <p:cNvSpPr txBox="1"/>
          <p:nvPr/>
        </p:nvSpPr>
        <p:spPr>
          <a:xfrm>
            <a:off x="457200" y="991836"/>
            <a:ext cx="7515546" cy="584775"/>
          </a:xfrm>
          <a:prstGeom prst="rect">
            <a:avLst/>
          </a:prstGeom>
          <a:noFill/>
        </p:spPr>
        <p:txBody>
          <a:bodyPr wrap="square">
            <a:spAutoFit/>
          </a:bodyPr>
          <a:lstStyle/>
          <a:p>
            <a:r>
              <a:rPr lang="en-US" sz="1600" b="1" dirty="0">
                <a:solidFill>
                  <a:schemeClr val="accent1">
                    <a:lumMod val="50000"/>
                  </a:schemeClr>
                </a:solidFill>
              </a:rPr>
              <a:t>Solution: Retrofitting Hydraulic Plastic Injection Machines with MH800 Servo Technology in Vietnam</a:t>
            </a:r>
            <a:endParaRPr lang="en-VN" sz="1600" b="1" dirty="0">
              <a:solidFill>
                <a:schemeClr val="accent1">
                  <a:lumMod val="50000"/>
                </a:schemeClr>
              </a:solidFill>
            </a:endParaRPr>
          </a:p>
        </p:txBody>
      </p:sp>
      <p:pic>
        <p:nvPicPr>
          <p:cNvPr id="1026" name="Picture 2" descr="Retrofitting Of Injection Molding Machine By Servo System in New ...">
            <a:extLst>
              <a:ext uri="{FF2B5EF4-FFF2-40B4-BE49-F238E27FC236}">
                <a16:creationId xmlns:a16="http://schemas.microsoft.com/office/drawing/2014/main" id="{2746547A-CE50-F968-995B-16858E977B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070" y="1485402"/>
            <a:ext cx="5301751" cy="3371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301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7A326-F15B-3799-4484-E87E41683FF1}"/>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0D5EF79-5C49-E4BF-2F3E-3C1058CA5F8F}"/>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(3)</a:t>
            </a:r>
            <a:endParaRPr lang="en-US" sz="2400" b="1" dirty="0">
              <a:solidFill>
                <a:schemeClr val="accent4">
                  <a:lumMod val="50000"/>
                </a:schemeClr>
              </a:solidFill>
              <a:latin typeface="+mn-lt"/>
            </a:endParaRPr>
          </a:p>
        </p:txBody>
      </p:sp>
      <p:graphicFrame>
        <p:nvGraphicFramePr>
          <p:cNvPr id="2" name="Table 1">
            <a:extLst>
              <a:ext uri="{FF2B5EF4-FFF2-40B4-BE49-F238E27FC236}">
                <a16:creationId xmlns:a16="http://schemas.microsoft.com/office/drawing/2014/main" id="{4D732D38-508E-9C06-85E5-E83ED7B9F9BD}"/>
              </a:ext>
            </a:extLst>
          </p:cNvPr>
          <p:cNvGraphicFramePr>
            <a:graphicFrameLocks noGrp="1"/>
          </p:cNvGraphicFramePr>
          <p:nvPr>
            <p:extLst>
              <p:ext uri="{D42A27DB-BD31-4B8C-83A1-F6EECF244321}">
                <p14:modId xmlns:p14="http://schemas.microsoft.com/office/powerpoint/2010/main" val="2256514908"/>
              </p:ext>
            </p:extLst>
          </p:nvPr>
        </p:nvGraphicFramePr>
        <p:xfrm>
          <a:off x="633305" y="950392"/>
          <a:ext cx="7877390" cy="1245870"/>
        </p:xfrm>
        <a:graphic>
          <a:graphicData uri="http://schemas.openxmlformats.org/drawingml/2006/table">
            <a:tbl>
              <a:tblPr/>
              <a:tblGrid>
                <a:gridCol w="3938695">
                  <a:extLst>
                    <a:ext uri="{9D8B030D-6E8A-4147-A177-3AD203B41FA5}">
                      <a16:colId xmlns:a16="http://schemas.microsoft.com/office/drawing/2014/main" val="3970504420"/>
                    </a:ext>
                  </a:extLst>
                </a:gridCol>
                <a:gridCol w="3938695">
                  <a:extLst>
                    <a:ext uri="{9D8B030D-6E8A-4147-A177-3AD203B41FA5}">
                      <a16:colId xmlns:a16="http://schemas.microsoft.com/office/drawing/2014/main" val="2422217357"/>
                    </a:ext>
                  </a:extLst>
                </a:gridCol>
              </a:tblGrid>
              <a:tr h="200025">
                <a:tc>
                  <a:txBody>
                    <a:bodyPr/>
                    <a:lstStyle/>
                    <a:p>
                      <a:pPr fontAlgn="t">
                        <a:lnSpc>
                          <a:spcPts val="1125"/>
                        </a:lnSpc>
                      </a:pPr>
                      <a:r>
                        <a:rPr lang="en-US" sz="1200" b="0">
                          <a:solidFill>
                            <a:schemeClr val="tx1"/>
                          </a:solidFill>
                          <a:effectLst/>
                          <a:latin typeface="+mn-lt"/>
                        </a:rPr>
                        <a:t>Clamping Force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dirty="0">
                          <a:solidFill>
                            <a:schemeClr val="tx1"/>
                          </a:solidFill>
                          <a:effectLst/>
                          <a:latin typeface="+mn-lt"/>
                        </a:rPr>
                        <a:t>0-800 ton</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2895238797"/>
                  </a:ext>
                </a:extLst>
              </a:tr>
              <a:tr h="200025">
                <a:tc>
                  <a:txBody>
                    <a:bodyPr/>
                    <a:lstStyle/>
                    <a:p>
                      <a:pPr fontAlgn="t">
                        <a:lnSpc>
                          <a:spcPts val="1125"/>
                        </a:lnSpc>
                      </a:pPr>
                      <a:r>
                        <a:rPr lang="en-US" sz="1200" b="0" dirty="0">
                          <a:solidFill>
                            <a:schemeClr val="tx1"/>
                          </a:solidFill>
                          <a:effectLst/>
                          <a:latin typeface="+mn-lt"/>
                        </a:rPr>
                        <a:t>Machine Type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a:solidFill>
                            <a:schemeClr val="tx1"/>
                          </a:solidFill>
                          <a:effectLst/>
                          <a:latin typeface="+mn-lt"/>
                        </a:rPr>
                        <a:t>injection molding</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255411"/>
                  </a:ext>
                </a:extLst>
              </a:tr>
              <a:tr h="200025">
                <a:tc>
                  <a:txBody>
                    <a:bodyPr/>
                    <a:lstStyle/>
                    <a:p>
                      <a:pPr fontAlgn="t">
                        <a:lnSpc>
                          <a:spcPts val="1125"/>
                        </a:lnSpc>
                      </a:pPr>
                      <a:r>
                        <a:rPr lang="en-US" sz="1200" b="0" dirty="0">
                          <a:solidFill>
                            <a:schemeClr val="tx1"/>
                          </a:solidFill>
                          <a:effectLst/>
                          <a:latin typeface="+mn-lt"/>
                        </a:rPr>
                        <a:t>Capacity</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dirty="0">
                          <a:solidFill>
                            <a:schemeClr val="tx1"/>
                          </a:solidFill>
                          <a:effectLst/>
                          <a:latin typeface="+mn-lt"/>
                        </a:rPr>
                        <a:t>0-700 ton</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30312729"/>
                  </a:ext>
                </a:extLst>
              </a:tr>
              <a:tr h="200025">
                <a:tc>
                  <a:txBody>
                    <a:bodyPr/>
                    <a:lstStyle/>
                    <a:p>
                      <a:pPr fontAlgn="t">
                        <a:lnSpc>
                          <a:spcPts val="1125"/>
                        </a:lnSpc>
                      </a:pPr>
                      <a:r>
                        <a:rPr lang="en-US" sz="1200" b="0" dirty="0">
                          <a:solidFill>
                            <a:schemeClr val="tx1"/>
                          </a:solidFill>
                          <a:effectLst/>
                          <a:latin typeface="+mn-lt"/>
                        </a:rPr>
                        <a:t>Brand</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dirty="0">
                          <a:solidFill>
                            <a:schemeClr val="tx1"/>
                          </a:solidFill>
                          <a:effectLst/>
                          <a:latin typeface="+mn-lt"/>
                        </a:rPr>
                        <a:t>DELTA,INOVANCE,SYNMOT,VEICHI,ARCUCHI</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7223033"/>
                  </a:ext>
                </a:extLst>
              </a:tr>
              <a:tr h="200025">
                <a:tc>
                  <a:txBody>
                    <a:bodyPr/>
                    <a:lstStyle/>
                    <a:p>
                      <a:pPr fontAlgn="t">
                        <a:lnSpc>
                          <a:spcPts val="1125"/>
                        </a:lnSpc>
                      </a:pPr>
                      <a:r>
                        <a:rPr lang="en-US" sz="1200" b="0">
                          <a:solidFill>
                            <a:schemeClr val="tx1"/>
                          </a:solidFill>
                          <a:effectLst/>
                          <a:latin typeface="+mn-lt"/>
                        </a:rPr>
                        <a:t>Automation Grade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ts val="1125"/>
                        </a:lnSpc>
                        <a:buNone/>
                      </a:pPr>
                      <a:r>
                        <a:rPr lang="en-US" sz="1200">
                          <a:solidFill>
                            <a:schemeClr val="tx1"/>
                          </a:solidFill>
                          <a:effectLst/>
                          <a:latin typeface="+mn-lt"/>
                        </a:rPr>
                        <a:t>Semi-Automatic</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1049405511"/>
                  </a:ext>
                </a:extLst>
              </a:tr>
              <a:tr h="200025">
                <a:tc>
                  <a:txBody>
                    <a:bodyPr/>
                    <a:lstStyle/>
                    <a:p>
                      <a:pPr fontAlgn="t">
                        <a:lnSpc>
                          <a:spcPts val="1125"/>
                        </a:lnSpc>
                      </a:pPr>
                      <a:r>
                        <a:rPr lang="en-US" sz="1200" b="0" dirty="0">
                          <a:solidFill>
                            <a:schemeClr val="tx1"/>
                          </a:solidFill>
                          <a:effectLst/>
                          <a:latin typeface="+mn-lt"/>
                        </a:rPr>
                        <a:t>Maximum Injection Pressure</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ts val="1125"/>
                        </a:lnSpc>
                        <a:buNone/>
                      </a:pPr>
                      <a:r>
                        <a:rPr lang="en-US" sz="1200" dirty="0">
                          <a:solidFill>
                            <a:schemeClr val="tx1"/>
                          </a:solidFill>
                          <a:effectLst/>
                          <a:latin typeface="+mn-lt"/>
                        </a:rPr>
                        <a:t>250 bar</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664290"/>
                  </a:ext>
                </a:extLst>
              </a:tr>
            </a:tbl>
          </a:graphicData>
        </a:graphic>
      </p:graphicFrame>
      <p:sp>
        <p:nvSpPr>
          <p:cNvPr id="6" name="Rectangle 1">
            <a:extLst>
              <a:ext uri="{FF2B5EF4-FFF2-40B4-BE49-F238E27FC236}">
                <a16:creationId xmlns:a16="http://schemas.microsoft.com/office/drawing/2014/main" id="{3B718D60-0363-CA1A-0EC9-E43E30F2B4C9}"/>
              </a:ext>
            </a:extLst>
          </p:cNvPr>
          <p:cNvSpPr>
            <a:spLocks noChangeArrowheads="1"/>
          </p:cNvSpPr>
          <p:nvPr/>
        </p:nvSpPr>
        <p:spPr bwMode="auto">
          <a:xfrm>
            <a:off x="457200" y="2386329"/>
            <a:ext cx="8229600" cy="280076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rgbClr val="1B1D1D"/>
                </a:solidFill>
                <a:effectLst/>
                <a:latin typeface="Roboto" panose="02000000000000000000" pitchFamily="2" charset="0"/>
              </a:rPr>
              <a:t>Benefit of Hybrid Servo System  :</a:t>
            </a:r>
            <a:endParaRPr kumimoji="0" lang="en-VN" altLang="en-VN" b="0" i="0" u="none" strike="noStrike" cap="none" normalizeH="0" baseline="0" dirty="0">
              <a:ln>
                <a:noFill/>
              </a:ln>
              <a:solidFill>
                <a:srgbClr val="1B1D1D"/>
              </a:solidFill>
              <a:effectLst/>
              <a:latin typeface="Roboto" panose="02000000000000000000" pitchFamily="2"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1.       </a:t>
            </a:r>
            <a:r>
              <a:rPr kumimoji="0" lang="en-VN" altLang="en-VN" b="1" i="0" u="none" strike="noStrike" cap="none" normalizeH="0" baseline="0" dirty="0">
                <a:ln>
                  <a:noFill/>
                </a:ln>
                <a:solidFill>
                  <a:srgbClr val="1B1D1D"/>
                </a:solidFill>
                <a:effectLst/>
                <a:latin typeface="Roboto" panose="02000000000000000000" pitchFamily="2" charset="0"/>
              </a:rPr>
              <a:t>High qualified Experienced Engineering Team</a:t>
            </a:r>
            <a:r>
              <a:rPr kumimoji="0" lang="en-VN" altLang="en-VN" b="0" i="0" u="none" strike="noStrike" cap="none" normalizeH="0" baseline="0" dirty="0">
                <a:ln>
                  <a:noFill/>
                </a:ln>
                <a:solidFill>
                  <a:srgbClr val="1B1D1D"/>
                </a:solidFill>
                <a:effectLst/>
                <a:latin typeface="Roboto" panose="02000000000000000000" pitchFamily="2" charset="0"/>
              </a:rPr>
              <a:t> of Electrical &amp; Hydraulic for Easily Retrofitting  of servo system in place of your old Induction Motor in Injection Molding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rgbClr val="1B1D1D"/>
                </a:solidFill>
                <a:effectLst/>
                <a:latin typeface="Roboto" panose="02000000000000000000" pitchFamily="2" charset="0"/>
              </a:rPr>
              <a:t>2.       ROI in about One Year.</a:t>
            </a:r>
            <a:endParaRPr kumimoji="0" lang="en-VN" altLang="en-VN" b="0" i="0" u="none" strike="noStrike" cap="none" normalizeH="0" baseline="0" dirty="0">
              <a:ln>
                <a:noFill/>
              </a:ln>
              <a:solidFill>
                <a:srgbClr val="1B1D1D"/>
              </a:solidFill>
              <a:effectLst/>
              <a:latin typeface="Roboto" panose="02000000000000000000" pitchFamily="2"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3.       </a:t>
            </a:r>
            <a:r>
              <a:rPr kumimoji="0" lang="en-VN" altLang="en-VN" b="1" i="0" u="none" strike="noStrike" cap="none" normalizeH="0" baseline="0" dirty="0">
                <a:ln>
                  <a:noFill/>
                </a:ln>
                <a:solidFill>
                  <a:srgbClr val="1B1D1D"/>
                </a:solidFill>
                <a:effectLst/>
                <a:latin typeface="Roboto" panose="02000000000000000000" pitchFamily="2" charset="0"/>
              </a:rPr>
              <a:t>40 to 80% energy saving</a:t>
            </a:r>
            <a:r>
              <a:rPr kumimoji="0" lang="en-VN" altLang="en-VN" b="0" i="0" u="none" strike="noStrike" cap="none" normalizeH="0" baseline="0" dirty="0">
                <a:ln>
                  <a:noFill/>
                </a:ln>
                <a:solidFill>
                  <a:srgbClr val="1B1D1D"/>
                </a:solidFill>
                <a:effectLst/>
                <a:latin typeface="Roboto" panose="02000000000000000000" pitchFamily="2" charset="0"/>
              </a:rPr>
              <a:t> by servo system.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4.       </a:t>
            </a:r>
            <a:r>
              <a:rPr kumimoji="0" lang="en-VN" altLang="en-VN" b="1" i="0" u="none" strike="noStrike" cap="none" normalizeH="0" baseline="0" dirty="0">
                <a:ln>
                  <a:noFill/>
                </a:ln>
                <a:solidFill>
                  <a:srgbClr val="1B1D1D"/>
                </a:solidFill>
                <a:effectLst/>
                <a:latin typeface="Roboto" panose="02000000000000000000" pitchFamily="2" charset="0"/>
              </a:rPr>
              <a:t>24X7 </a:t>
            </a:r>
            <a:r>
              <a:rPr kumimoji="0" lang="en-VN" altLang="en-VN" b="0" i="0" u="none" strike="noStrike" cap="none" normalizeH="0" baseline="0" dirty="0">
                <a:ln>
                  <a:noFill/>
                </a:ln>
                <a:solidFill>
                  <a:srgbClr val="1B1D1D"/>
                </a:solidFill>
                <a:effectLst/>
                <a:latin typeface="Roboto" panose="02000000000000000000" pitchFamily="2" charset="0"/>
              </a:rPr>
              <a:t>service supports.</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5.       Induction Motor replace with servo Motor ( capacity of motor also get reduced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6.       More Efficient</a:t>
            </a:r>
            <a:r>
              <a:rPr kumimoji="0" lang="en-VN" altLang="en-VN" b="1" i="0" u="none" strike="noStrike" cap="none" normalizeH="0" baseline="0" dirty="0">
                <a:ln>
                  <a:noFill/>
                </a:ln>
                <a:solidFill>
                  <a:srgbClr val="1B1D1D"/>
                </a:solidFill>
                <a:effectLst/>
                <a:latin typeface="Roboto" panose="02000000000000000000" pitchFamily="2" charset="0"/>
              </a:rPr>
              <a:t> Internal gear Pump </a:t>
            </a:r>
            <a:r>
              <a:rPr kumimoji="0" lang="en-VN" altLang="en-VN" b="0" i="0" u="none" strike="noStrike" cap="none" normalizeH="0" baseline="0" dirty="0">
                <a:ln>
                  <a:noFill/>
                </a:ln>
                <a:solidFill>
                  <a:srgbClr val="1B1D1D"/>
                </a:solidFill>
                <a:effectLst/>
                <a:latin typeface="Roboto" panose="02000000000000000000" pitchFamily="2" charset="0"/>
              </a:rPr>
              <a:t>replace your  currently Used </a:t>
            </a:r>
            <a:r>
              <a:rPr kumimoji="0" lang="en-VN" altLang="en-VN" b="1" i="0" u="none" strike="noStrike" cap="none" normalizeH="0" baseline="0" dirty="0">
                <a:ln>
                  <a:noFill/>
                </a:ln>
                <a:solidFill>
                  <a:srgbClr val="1B1D1D"/>
                </a:solidFill>
                <a:effectLst/>
                <a:latin typeface="Roboto" panose="02000000000000000000" pitchFamily="2" charset="0"/>
              </a:rPr>
              <a:t>Fixed Pump</a:t>
            </a:r>
            <a:r>
              <a:rPr kumimoji="0" lang="en-VN" altLang="en-VN" b="0" i="0" u="none" strike="noStrike" cap="none" normalizeH="0" baseline="0" dirty="0">
                <a:ln>
                  <a:noFill/>
                </a:ln>
                <a:solidFill>
                  <a:srgbClr val="1B1D1D"/>
                </a:solidFill>
                <a:effectLst/>
                <a:latin typeface="Roboto" panose="02000000000000000000" pitchFamily="2"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7.     Life of machine Seals , Motor , Oil , pump all most become double because of </a:t>
            </a:r>
            <a:r>
              <a:rPr kumimoji="0" lang="en-VN" altLang="en-VN" b="1" i="0" u="none" strike="noStrike" cap="none" normalizeH="0" baseline="0" dirty="0">
                <a:ln>
                  <a:noFill/>
                </a:ln>
                <a:solidFill>
                  <a:srgbClr val="1B1D1D"/>
                </a:solidFill>
                <a:effectLst/>
                <a:latin typeface="Roboto" panose="02000000000000000000" pitchFamily="2" charset="0"/>
              </a:rPr>
              <a:t>lower oil heating</a:t>
            </a:r>
            <a:r>
              <a:rPr kumimoji="0" lang="en-VN" altLang="en-VN" b="0" i="0" u="none" strike="noStrike" cap="none" normalizeH="0" baseline="0" dirty="0">
                <a:ln>
                  <a:noFill/>
                </a:ln>
                <a:solidFill>
                  <a:srgbClr val="1B1D1D"/>
                </a:solidFill>
                <a:effectLst/>
                <a:latin typeface="Roboto" panose="02000000000000000000" pitchFamily="2" charset="0"/>
              </a:rPr>
              <a:t> with servo system.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8.       Oil heating problem become minimum.</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9.       </a:t>
            </a:r>
            <a:r>
              <a:rPr kumimoji="0" lang="en-VN" altLang="en-VN" b="1" i="0" u="none" strike="noStrike" cap="none" normalizeH="0" baseline="0" dirty="0">
                <a:ln>
                  <a:noFill/>
                </a:ln>
                <a:solidFill>
                  <a:srgbClr val="1B1D1D"/>
                </a:solidFill>
                <a:effectLst/>
                <a:latin typeface="Roboto" panose="02000000000000000000" pitchFamily="2" charset="0"/>
              </a:rPr>
              <a:t>Low maintenance cost</a:t>
            </a:r>
            <a:r>
              <a:rPr kumimoji="0" lang="en-VN" altLang="en-VN" b="0" i="0" u="none" strike="noStrike" cap="none" normalizeH="0" baseline="0" dirty="0">
                <a:ln>
                  <a:noFill/>
                </a:ln>
                <a:solidFill>
                  <a:srgbClr val="1B1D1D"/>
                </a:solidFill>
                <a:effectLst/>
                <a:latin typeface="Roboto" panose="02000000000000000000" pitchFamily="2" charset="0"/>
              </a:rPr>
              <a:t> of system after retrofitting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rgbClr val="1B1D1D"/>
                </a:solidFill>
                <a:effectLst/>
                <a:latin typeface="Roboto" panose="02000000000000000000" pitchFamily="2" charset="0"/>
              </a:rPr>
              <a:t>10.   </a:t>
            </a:r>
            <a:r>
              <a:rPr kumimoji="0" lang="en-VN" altLang="en-VN" b="1" i="0" u="none" strike="noStrike" cap="none" normalizeH="0" baseline="0" dirty="0">
                <a:ln>
                  <a:noFill/>
                </a:ln>
                <a:solidFill>
                  <a:srgbClr val="1B1D1D"/>
                </a:solidFill>
                <a:effectLst/>
                <a:latin typeface="Roboto" panose="02000000000000000000" pitchFamily="2" charset="0"/>
              </a:rPr>
              <a:t>Noise free </a:t>
            </a:r>
            <a:r>
              <a:rPr kumimoji="0" lang="en-VN" altLang="en-VN" b="0" i="0" u="none" strike="noStrike" cap="none" normalizeH="0" baseline="0" dirty="0">
                <a:ln>
                  <a:noFill/>
                </a:ln>
                <a:solidFill>
                  <a:srgbClr val="1B1D1D"/>
                </a:solidFill>
                <a:effectLst/>
                <a:latin typeface="Roboto" panose="02000000000000000000" pitchFamily="2" charset="0"/>
              </a:rPr>
              <a:t>System , noise reduce up to 20 DB.</a:t>
            </a:r>
            <a:endParaRPr kumimoji="0" lang="en-VN" altLang="en-VN" sz="3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70476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DBA80-109C-F433-43EF-37149FC38ED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D60C54C-2025-6DFF-3656-ACA6708D7C7A}"/>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a:t>
            </a:r>
            <a:r>
              <a:rPr lang="vi-VN" sz="2400" b="1" dirty="0">
                <a:solidFill>
                  <a:schemeClr val="accent4">
                    <a:lumMod val="50000"/>
                  </a:schemeClr>
                </a:solidFill>
              </a:rPr>
              <a:t>(4)</a:t>
            </a:r>
            <a:endParaRPr lang="en-US" sz="2400" b="1" dirty="0">
              <a:solidFill>
                <a:schemeClr val="accent4">
                  <a:lumMod val="50000"/>
                </a:schemeClr>
              </a:solidFill>
              <a:latin typeface="+mn-lt"/>
            </a:endParaRPr>
          </a:p>
        </p:txBody>
      </p:sp>
      <p:pic>
        <p:nvPicPr>
          <p:cNvPr id="3074" name="Picture 2" descr="Retrofitting Of Injection Molding Machine By Servo System-2">
            <a:extLst>
              <a:ext uri="{FF2B5EF4-FFF2-40B4-BE49-F238E27FC236}">
                <a16:creationId xmlns:a16="http://schemas.microsoft.com/office/drawing/2014/main" id="{8932E1AE-ACAD-7E9D-AE40-B4AD5EF21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138" y="913026"/>
            <a:ext cx="3933410" cy="29500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Retrofitting Of Injection Molding Machine By Servo System-5">
            <a:extLst>
              <a:ext uri="{FF2B5EF4-FFF2-40B4-BE49-F238E27FC236}">
                <a16:creationId xmlns:a16="http://schemas.microsoft.com/office/drawing/2014/main" id="{BCD764E7-B366-1E14-EE38-7AA8C7965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692" y="1384995"/>
            <a:ext cx="3646687" cy="20967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2B19858-C714-E00C-3622-4E050CE5A191}"/>
              </a:ext>
            </a:extLst>
          </p:cNvPr>
          <p:cNvSpPr txBox="1"/>
          <p:nvPr/>
        </p:nvSpPr>
        <p:spPr>
          <a:xfrm>
            <a:off x="1910993" y="3758505"/>
            <a:ext cx="6935056" cy="954107"/>
          </a:xfrm>
          <a:prstGeom prst="rect">
            <a:avLst/>
          </a:prstGeom>
          <a:noFill/>
        </p:spPr>
        <p:txBody>
          <a:bodyPr wrap="square">
            <a:spAutoFit/>
          </a:bodyPr>
          <a:lstStyle/>
          <a:p>
            <a:pPr>
              <a:buNone/>
            </a:pPr>
            <a:r>
              <a:rPr lang="en-US" b="1" dirty="0">
                <a:solidFill>
                  <a:schemeClr val="accent1">
                    <a:lumMod val="50000"/>
                  </a:schemeClr>
                </a:solidFill>
              </a:rPr>
              <a:t>Energy Saving Results</a:t>
            </a:r>
          </a:p>
          <a:p>
            <a:pPr marL="285750" indent="-285750">
              <a:buFont typeface="Arial" panose="020B0604020202020204" pitchFamily="34" charset="0"/>
              <a:buChar char="•"/>
            </a:pPr>
            <a:r>
              <a:rPr lang="en-US" b="1" dirty="0"/>
              <a:t>Energy consumption reduced by 20–80%</a:t>
            </a:r>
            <a:r>
              <a:rPr lang="en-US" dirty="0"/>
              <a:t>, depending on load and cycle.</a:t>
            </a:r>
          </a:p>
          <a:p>
            <a:pPr marL="285750" indent="-285750">
              <a:buFont typeface="Arial" panose="020B0604020202020204" pitchFamily="34" charset="0"/>
              <a:buChar char="•"/>
            </a:pPr>
            <a:r>
              <a:rPr lang="en-US" b="1" dirty="0"/>
              <a:t>Typical example</a:t>
            </a:r>
            <a:r>
              <a:rPr lang="en-US" dirty="0"/>
              <a:t>: The </a:t>
            </a:r>
            <a:r>
              <a:rPr lang="en-US" b="1" dirty="0"/>
              <a:t>cooling phase</a:t>
            </a:r>
            <a:r>
              <a:rPr lang="en-US" dirty="0"/>
              <a:t> often takes the most time but requires </a:t>
            </a:r>
            <a:r>
              <a:rPr lang="en-US" b="1" dirty="0"/>
              <a:t>low pressure</a:t>
            </a:r>
            <a:r>
              <a:rPr lang="en-US" dirty="0"/>
              <a:t> → servo can effectively reduce load and save energy.</a:t>
            </a:r>
          </a:p>
        </p:txBody>
      </p:sp>
    </p:spTree>
    <p:extLst>
      <p:ext uri="{BB962C8B-B14F-4D97-AF65-F5344CB8AC3E}">
        <p14:creationId xmlns:p14="http://schemas.microsoft.com/office/powerpoint/2010/main" val="123460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457200" y="361856"/>
            <a:ext cx="8229600" cy="371400"/>
          </a:xfrm>
        </p:spPr>
        <p:txBody>
          <a:bodyPr spcFirstLastPara="1" vert="horz" wrap="square" lIns="68593" tIns="34296" rIns="68593" bIns="34296" rtlCol="0" anchor="ctr" anchorCtr="0">
            <a:noAutofit/>
          </a:bodyPr>
          <a:lstStyle/>
          <a:p>
            <a:r>
              <a:rPr lang="vi-VN" sz="2400" dirty="0">
                <a:solidFill>
                  <a:schemeClr val="accent1">
                    <a:lumMod val="50000"/>
                  </a:schemeClr>
                </a:solidFill>
              </a:rPr>
              <a:t>Factory production process</a:t>
            </a:r>
            <a:endParaRPr lang="en-US" sz="2400" dirty="0">
              <a:solidFill>
                <a:schemeClr val="accent1">
                  <a:lumMod val="50000"/>
                </a:schemeClr>
              </a:solidFill>
            </a:endParaRPr>
          </a:p>
        </p:txBody>
      </p:sp>
      <p:grpSp>
        <p:nvGrpSpPr>
          <p:cNvPr id="4" name="Group 3">
            <a:extLst>
              <a:ext uri="{FF2B5EF4-FFF2-40B4-BE49-F238E27FC236}">
                <a16:creationId xmlns:a16="http://schemas.microsoft.com/office/drawing/2014/main" id="{9E0C8BAB-8A0F-9998-7373-E40BB675B57D}"/>
              </a:ext>
            </a:extLst>
          </p:cNvPr>
          <p:cNvGrpSpPr/>
          <p:nvPr/>
        </p:nvGrpSpPr>
        <p:grpSpPr>
          <a:xfrm>
            <a:off x="1063248" y="1051149"/>
            <a:ext cx="7374018" cy="3948224"/>
            <a:chOff x="1063248" y="1051149"/>
            <a:chExt cx="7374018" cy="3948224"/>
          </a:xfrm>
        </p:grpSpPr>
        <p:grpSp>
          <p:nvGrpSpPr>
            <p:cNvPr id="20" name="Group 19">
              <a:extLst>
                <a:ext uri="{FF2B5EF4-FFF2-40B4-BE49-F238E27FC236}">
                  <a16:creationId xmlns:a16="http://schemas.microsoft.com/office/drawing/2014/main" id="{EE932F73-8DD4-451E-BC06-91C61D348DE1}"/>
                </a:ext>
              </a:extLst>
            </p:cNvPr>
            <p:cNvGrpSpPr/>
            <p:nvPr/>
          </p:nvGrpSpPr>
          <p:grpSpPr>
            <a:xfrm>
              <a:off x="1063248" y="1119595"/>
              <a:ext cx="3176305" cy="3586716"/>
              <a:chOff x="995645" y="886046"/>
              <a:chExt cx="3176305" cy="3586716"/>
            </a:xfrm>
          </p:grpSpPr>
          <p:pic>
            <p:nvPicPr>
              <p:cNvPr id="3" name="Picture 2">
                <a:extLst>
                  <a:ext uri="{FF2B5EF4-FFF2-40B4-BE49-F238E27FC236}">
                    <a16:creationId xmlns:a16="http://schemas.microsoft.com/office/drawing/2014/main" id="{D131B866-C9B3-40C0-9CD9-63C7DB97FE84}"/>
                  </a:ext>
                </a:extLst>
              </p:cNvPr>
              <p:cNvPicPr>
                <a:picLocks noChangeAspect="1"/>
              </p:cNvPicPr>
              <p:nvPr/>
            </p:nvPicPr>
            <p:blipFill>
              <a:blip r:embed="rId2"/>
              <a:stretch>
                <a:fillRect/>
              </a:stretch>
            </p:blipFill>
            <p:spPr>
              <a:xfrm>
                <a:off x="995645" y="886046"/>
                <a:ext cx="3176305" cy="3586716"/>
              </a:xfrm>
              <a:prstGeom prst="rect">
                <a:avLst/>
              </a:prstGeom>
            </p:spPr>
          </p:pic>
          <p:sp>
            <p:nvSpPr>
              <p:cNvPr id="7" name="Rectangle 6">
                <a:extLst>
                  <a:ext uri="{FF2B5EF4-FFF2-40B4-BE49-F238E27FC236}">
                    <a16:creationId xmlns:a16="http://schemas.microsoft.com/office/drawing/2014/main" id="{5CF27608-72F1-4EE5-B499-3FCFC42D0479}"/>
                  </a:ext>
                </a:extLst>
              </p:cNvPr>
              <p:cNvSpPr/>
              <p:nvPr/>
            </p:nvSpPr>
            <p:spPr>
              <a:xfrm>
                <a:off x="1214415" y="139968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Material mixer</a:t>
                </a:r>
                <a:endParaRPr lang="en-US" sz="700">
                  <a:solidFill>
                    <a:schemeClr val="tx1"/>
                  </a:solidFill>
                </a:endParaRPr>
              </a:p>
            </p:txBody>
          </p:sp>
          <p:sp>
            <p:nvSpPr>
              <p:cNvPr id="8" name="Rectangle 7">
                <a:extLst>
                  <a:ext uri="{FF2B5EF4-FFF2-40B4-BE49-F238E27FC236}">
                    <a16:creationId xmlns:a16="http://schemas.microsoft.com/office/drawing/2014/main" id="{7ADA8E02-FB84-4CCD-BC3C-0135EF429590}"/>
                  </a:ext>
                </a:extLst>
              </p:cNvPr>
              <p:cNvSpPr/>
              <p:nvPr/>
            </p:nvSpPr>
            <p:spPr>
              <a:xfrm>
                <a:off x="1214415" y="187593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System is stable</a:t>
                </a:r>
                <a:endParaRPr lang="en-US" sz="600">
                  <a:solidFill>
                    <a:schemeClr val="tx1"/>
                  </a:solidFill>
                </a:endParaRPr>
              </a:p>
            </p:txBody>
          </p:sp>
          <p:sp>
            <p:nvSpPr>
              <p:cNvPr id="9" name="Rectangle 8">
                <a:extLst>
                  <a:ext uri="{FF2B5EF4-FFF2-40B4-BE49-F238E27FC236}">
                    <a16:creationId xmlns:a16="http://schemas.microsoft.com/office/drawing/2014/main" id="{1C4E1F50-CBD5-43CC-8274-AA7C0FE0A396}"/>
                  </a:ext>
                </a:extLst>
              </p:cNvPr>
              <p:cNvSpPr/>
              <p:nvPr/>
            </p:nvSpPr>
            <p:spPr>
              <a:xfrm>
                <a:off x="3325155" y="139968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Film forming system</a:t>
                </a:r>
                <a:endParaRPr lang="en-US" sz="600">
                  <a:solidFill>
                    <a:schemeClr val="tx1"/>
                  </a:solidFill>
                </a:endParaRPr>
              </a:p>
            </p:txBody>
          </p:sp>
          <p:sp>
            <p:nvSpPr>
              <p:cNvPr id="10" name="Rectangle 9">
                <a:extLst>
                  <a:ext uri="{FF2B5EF4-FFF2-40B4-BE49-F238E27FC236}">
                    <a16:creationId xmlns:a16="http://schemas.microsoft.com/office/drawing/2014/main" id="{CEF7A97D-EA49-4690-B586-354BBA88A32F}"/>
                  </a:ext>
                </a:extLst>
              </p:cNvPr>
              <p:cNvSpPr/>
              <p:nvPr/>
            </p:nvSpPr>
            <p:spPr>
              <a:xfrm>
                <a:off x="2269297" y="1401106"/>
                <a:ext cx="531053"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Extruder </a:t>
                </a:r>
                <a:endParaRPr lang="en-US" sz="700">
                  <a:solidFill>
                    <a:schemeClr val="tx1"/>
                  </a:solidFill>
                </a:endParaRPr>
              </a:p>
            </p:txBody>
          </p:sp>
          <p:sp>
            <p:nvSpPr>
              <p:cNvPr id="11" name="Rectangle 10">
                <a:extLst>
                  <a:ext uri="{FF2B5EF4-FFF2-40B4-BE49-F238E27FC236}">
                    <a16:creationId xmlns:a16="http://schemas.microsoft.com/office/drawing/2014/main" id="{A88DF1E5-3DE8-4DCB-898C-081F52DA90E4}"/>
                  </a:ext>
                </a:extLst>
              </p:cNvPr>
              <p:cNvSpPr/>
              <p:nvPr/>
            </p:nvSpPr>
            <p:spPr>
              <a:xfrm>
                <a:off x="2284780" y="2293133"/>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Machine </a:t>
                </a:r>
                <a:endParaRPr lang="en-US" sz="600">
                  <a:solidFill>
                    <a:schemeClr val="tx1"/>
                  </a:solidFill>
                </a:endParaRPr>
              </a:p>
            </p:txBody>
          </p:sp>
          <p:sp>
            <p:nvSpPr>
              <p:cNvPr id="12" name="Rectangle 11">
                <a:extLst>
                  <a:ext uri="{FF2B5EF4-FFF2-40B4-BE49-F238E27FC236}">
                    <a16:creationId xmlns:a16="http://schemas.microsoft.com/office/drawing/2014/main" id="{77931A0B-9C92-4D82-B53E-AD29C14EEF1D}"/>
                  </a:ext>
                </a:extLst>
              </p:cNvPr>
              <p:cNvSpPr/>
              <p:nvPr/>
            </p:nvSpPr>
            <p:spPr>
              <a:xfrm>
                <a:off x="3342300" y="1875938"/>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Reening system</a:t>
                </a:r>
                <a:endParaRPr lang="en-US" sz="600">
                  <a:solidFill>
                    <a:schemeClr val="tx1"/>
                  </a:solidFill>
                </a:endParaRPr>
              </a:p>
            </p:txBody>
          </p:sp>
          <p:sp>
            <p:nvSpPr>
              <p:cNvPr id="13" name="Rectangle 12">
                <a:extLst>
                  <a:ext uri="{FF2B5EF4-FFF2-40B4-BE49-F238E27FC236}">
                    <a16:creationId xmlns:a16="http://schemas.microsoft.com/office/drawing/2014/main" id="{308036D6-D8D0-4DD7-B9C1-D559AA353B15}"/>
                  </a:ext>
                </a:extLst>
              </p:cNvPr>
              <p:cNvSpPr/>
              <p:nvPr/>
            </p:nvSpPr>
            <p:spPr>
              <a:xfrm>
                <a:off x="2269297" y="1875938"/>
                <a:ext cx="54580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Stretching system</a:t>
                </a:r>
                <a:endParaRPr lang="en-US" sz="600">
                  <a:solidFill>
                    <a:schemeClr val="tx1"/>
                  </a:solidFill>
                </a:endParaRPr>
              </a:p>
            </p:txBody>
          </p:sp>
          <p:sp>
            <p:nvSpPr>
              <p:cNvPr id="14" name="Rectangle 13">
                <a:extLst>
                  <a:ext uri="{FF2B5EF4-FFF2-40B4-BE49-F238E27FC236}">
                    <a16:creationId xmlns:a16="http://schemas.microsoft.com/office/drawing/2014/main" id="{F2218D20-3BFC-4BCB-B6F7-B4FD26B576D5}"/>
                  </a:ext>
                </a:extLst>
              </p:cNvPr>
              <p:cNvSpPr/>
              <p:nvPr/>
            </p:nvSpPr>
            <p:spPr>
              <a:xfrm>
                <a:off x="2029997" y="3645683"/>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Coating machine or membrane complex</a:t>
                </a:r>
                <a:endParaRPr lang="en-US" sz="600">
                  <a:solidFill>
                    <a:schemeClr val="tx1"/>
                  </a:solidFill>
                </a:endParaRPr>
              </a:p>
            </p:txBody>
          </p:sp>
          <p:sp>
            <p:nvSpPr>
              <p:cNvPr id="15" name="Rectangle 14">
                <a:extLst>
                  <a:ext uri="{FF2B5EF4-FFF2-40B4-BE49-F238E27FC236}">
                    <a16:creationId xmlns:a16="http://schemas.microsoft.com/office/drawing/2014/main" id="{F77E5EC8-68BB-406D-A59B-29378A146004}"/>
                  </a:ext>
                </a:extLst>
              </p:cNvPr>
              <p:cNvSpPr/>
              <p:nvPr/>
            </p:nvSpPr>
            <p:spPr>
              <a:xfrm>
                <a:off x="3050590" y="2940567"/>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Blind receiver</a:t>
                </a:r>
                <a:endParaRPr lang="en-US" sz="600">
                  <a:solidFill>
                    <a:schemeClr val="tx1"/>
                  </a:solidFill>
                </a:endParaRPr>
              </a:p>
            </p:txBody>
          </p:sp>
          <p:sp>
            <p:nvSpPr>
              <p:cNvPr id="16" name="Rectangle 15">
                <a:extLst>
                  <a:ext uri="{FF2B5EF4-FFF2-40B4-BE49-F238E27FC236}">
                    <a16:creationId xmlns:a16="http://schemas.microsoft.com/office/drawing/2014/main" id="{44E5A6F0-27D4-4E9B-952E-B093AC450428}"/>
                  </a:ext>
                </a:extLst>
              </p:cNvPr>
              <p:cNvSpPr/>
              <p:nvPr/>
            </p:nvSpPr>
            <p:spPr>
              <a:xfrm>
                <a:off x="1558975" y="2949650"/>
                <a:ext cx="500085"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Machine </a:t>
                </a:r>
                <a:endParaRPr lang="en-US" sz="600">
                  <a:solidFill>
                    <a:schemeClr val="tx1"/>
                  </a:solidFill>
                </a:endParaRPr>
              </a:p>
            </p:txBody>
          </p:sp>
          <p:sp>
            <p:nvSpPr>
              <p:cNvPr id="17" name="Rectangle 16">
                <a:extLst>
                  <a:ext uri="{FF2B5EF4-FFF2-40B4-BE49-F238E27FC236}">
                    <a16:creationId xmlns:a16="http://schemas.microsoft.com/office/drawing/2014/main" id="{BDE8D2AE-4F8F-45C6-90DC-5CEB26CA413A}"/>
                  </a:ext>
                </a:extLst>
              </p:cNvPr>
              <p:cNvSpPr/>
              <p:nvPr/>
            </p:nvSpPr>
            <p:spPr>
              <a:xfrm>
                <a:off x="2029264" y="4196229"/>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May </a:t>
                </a:r>
                <a:endParaRPr lang="en-US" sz="600">
                  <a:solidFill>
                    <a:schemeClr val="tx1"/>
                  </a:solidFill>
                </a:endParaRPr>
              </a:p>
            </p:txBody>
          </p:sp>
          <p:sp>
            <p:nvSpPr>
              <p:cNvPr id="19" name="Rectangle 18">
                <a:extLst>
                  <a:ext uri="{FF2B5EF4-FFF2-40B4-BE49-F238E27FC236}">
                    <a16:creationId xmlns:a16="http://schemas.microsoft.com/office/drawing/2014/main" id="{C0120767-F6B6-449D-8C69-794F7F5C0B8F}"/>
                  </a:ext>
                </a:extLst>
              </p:cNvPr>
              <p:cNvSpPr/>
              <p:nvPr/>
            </p:nvSpPr>
            <p:spPr>
              <a:xfrm>
                <a:off x="2059060" y="889015"/>
                <a:ext cx="1009650" cy="211942"/>
              </a:xfrm>
              <a:prstGeom prst="rect">
                <a:avLst/>
              </a:prstGeom>
              <a:solidFill>
                <a:srgbClr val="E1E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PP or PE granules and additives, colorants</a:t>
                </a:r>
                <a:endParaRPr lang="en-US" sz="600">
                  <a:solidFill>
                    <a:schemeClr val="tx1"/>
                  </a:solidFill>
                </a:endParaRPr>
              </a:p>
            </p:txBody>
          </p:sp>
        </p:grpSp>
        <p:grpSp>
          <p:nvGrpSpPr>
            <p:cNvPr id="45" name="Group 44">
              <a:extLst>
                <a:ext uri="{FF2B5EF4-FFF2-40B4-BE49-F238E27FC236}">
                  <a16:creationId xmlns:a16="http://schemas.microsoft.com/office/drawing/2014/main" id="{EA6CB621-A917-4CA7-A85D-CE5A913CDB8D}"/>
                </a:ext>
              </a:extLst>
            </p:cNvPr>
            <p:cNvGrpSpPr/>
            <p:nvPr/>
          </p:nvGrpSpPr>
          <p:grpSpPr>
            <a:xfrm>
              <a:off x="4572000" y="1051149"/>
              <a:ext cx="3865266" cy="3948224"/>
              <a:chOff x="4491925" y="956930"/>
              <a:chExt cx="3865266" cy="3948224"/>
            </a:xfrm>
          </p:grpSpPr>
          <p:pic>
            <p:nvPicPr>
              <p:cNvPr id="5" name="Picture 4">
                <a:extLst>
                  <a:ext uri="{FF2B5EF4-FFF2-40B4-BE49-F238E27FC236}">
                    <a16:creationId xmlns:a16="http://schemas.microsoft.com/office/drawing/2014/main" id="{1BFF7E45-EF7C-4B58-ADBB-158CB14CC508}"/>
                  </a:ext>
                </a:extLst>
              </p:cNvPr>
              <p:cNvPicPr>
                <a:picLocks noChangeAspect="1"/>
              </p:cNvPicPr>
              <p:nvPr/>
            </p:nvPicPr>
            <p:blipFill>
              <a:blip r:embed="rId3"/>
              <a:stretch>
                <a:fillRect/>
              </a:stretch>
            </p:blipFill>
            <p:spPr>
              <a:xfrm>
                <a:off x="4491925" y="956930"/>
                <a:ext cx="3865266" cy="3948224"/>
              </a:xfrm>
              <a:prstGeom prst="rect">
                <a:avLst/>
              </a:prstGeom>
            </p:spPr>
          </p:pic>
          <p:sp>
            <p:nvSpPr>
              <p:cNvPr id="21" name="Rectangle 20">
                <a:extLst>
                  <a:ext uri="{FF2B5EF4-FFF2-40B4-BE49-F238E27FC236}">
                    <a16:creationId xmlns:a16="http://schemas.microsoft.com/office/drawing/2014/main" id="{FD60BD74-39C2-438B-A0B2-3EEADE228BF6}"/>
                  </a:ext>
                </a:extLst>
              </p:cNvPr>
              <p:cNvSpPr/>
              <p:nvPr/>
            </p:nvSpPr>
            <p:spPr>
              <a:xfrm>
                <a:off x="4638719" y="956930"/>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PP plastic</a:t>
                </a:r>
                <a:endParaRPr lang="en-US" sz="600">
                  <a:solidFill>
                    <a:schemeClr val="tx1"/>
                  </a:solidFill>
                </a:endParaRPr>
              </a:p>
            </p:txBody>
          </p:sp>
          <p:sp>
            <p:nvSpPr>
              <p:cNvPr id="22" name="Rectangle 21">
                <a:extLst>
                  <a:ext uri="{FF2B5EF4-FFF2-40B4-BE49-F238E27FC236}">
                    <a16:creationId xmlns:a16="http://schemas.microsoft.com/office/drawing/2014/main" id="{6F8F7782-57DE-4E01-9C00-C5BDE52EA3C9}"/>
                  </a:ext>
                </a:extLst>
              </p:cNvPr>
              <p:cNvSpPr/>
              <p:nvPr/>
            </p:nvSpPr>
            <p:spPr>
              <a:xfrm>
                <a:off x="4650210" y="1198028"/>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Additives </a:t>
                </a:r>
                <a:endParaRPr lang="en-US" sz="600">
                  <a:solidFill>
                    <a:schemeClr val="tx1"/>
                  </a:solidFill>
                </a:endParaRPr>
              </a:p>
            </p:txBody>
          </p:sp>
          <p:sp>
            <p:nvSpPr>
              <p:cNvPr id="23" name="Rectangle 22">
                <a:extLst>
                  <a:ext uri="{FF2B5EF4-FFF2-40B4-BE49-F238E27FC236}">
                    <a16:creationId xmlns:a16="http://schemas.microsoft.com/office/drawing/2014/main" id="{9980C56B-5F91-4162-A84B-66D1FB5E4ECF}"/>
                  </a:ext>
                </a:extLst>
              </p:cNvPr>
              <p:cNvSpPr/>
              <p:nvPr/>
            </p:nvSpPr>
            <p:spPr>
              <a:xfrm>
                <a:off x="4650210" y="1411517"/>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Color </a:t>
                </a:r>
                <a:endParaRPr lang="en-US" sz="600">
                  <a:solidFill>
                    <a:schemeClr val="tx1"/>
                  </a:solidFill>
                </a:endParaRPr>
              </a:p>
            </p:txBody>
          </p:sp>
          <p:sp>
            <p:nvSpPr>
              <p:cNvPr id="24" name="Rectangle 23">
                <a:extLst>
                  <a:ext uri="{FF2B5EF4-FFF2-40B4-BE49-F238E27FC236}">
                    <a16:creationId xmlns:a16="http://schemas.microsoft.com/office/drawing/2014/main" id="{B6411F17-EFB7-4C81-B7C0-67B567E744AA}"/>
                  </a:ext>
                </a:extLst>
              </p:cNvPr>
              <p:cNvSpPr/>
              <p:nvPr/>
            </p:nvSpPr>
            <p:spPr>
              <a:xfrm>
                <a:off x="7685821" y="1053729"/>
                <a:ext cx="529590" cy="185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 </a:t>
                </a:r>
                <a:endParaRPr lang="en-US" sz="600">
                  <a:solidFill>
                    <a:schemeClr val="tx1"/>
                  </a:solidFill>
                </a:endParaRPr>
              </a:p>
            </p:txBody>
          </p:sp>
          <p:sp>
            <p:nvSpPr>
              <p:cNvPr id="25" name="Rectangle 24">
                <a:extLst>
                  <a:ext uri="{FF2B5EF4-FFF2-40B4-BE49-F238E27FC236}">
                    <a16:creationId xmlns:a16="http://schemas.microsoft.com/office/drawing/2014/main" id="{8799B628-67B3-4B4E-826A-26571236900A}"/>
                  </a:ext>
                </a:extLst>
              </p:cNvPr>
              <p:cNvSpPr/>
              <p:nvPr/>
            </p:nvSpPr>
            <p:spPr>
              <a:xfrm>
                <a:off x="6867800" y="1112785"/>
                <a:ext cx="529590" cy="298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Pre- filter </a:t>
                </a:r>
                <a:endParaRPr lang="en-US" sz="600">
                  <a:solidFill>
                    <a:schemeClr val="tx1"/>
                  </a:solidFill>
                </a:endParaRPr>
              </a:p>
            </p:txBody>
          </p:sp>
          <p:sp>
            <p:nvSpPr>
              <p:cNvPr id="26" name="Rectangle 25">
                <a:extLst>
                  <a:ext uri="{FF2B5EF4-FFF2-40B4-BE49-F238E27FC236}">
                    <a16:creationId xmlns:a16="http://schemas.microsoft.com/office/drawing/2014/main" id="{D59B3C2A-7304-49F7-805C-ADC2F801D3E3}"/>
                  </a:ext>
                </a:extLst>
              </p:cNvPr>
              <p:cNvSpPr/>
              <p:nvPr/>
            </p:nvSpPr>
            <p:spPr>
              <a:xfrm>
                <a:off x="6390458" y="1114925"/>
                <a:ext cx="499080" cy="2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Extruder </a:t>
                </a:r>
                <a:endParaRPr lang="en-US" sz="600" dirty="0">
                  <a:solidFill>
                    <a:schemeClr val="tx1"/>
                  </a:solidFill>
                </a:endParaRPr>
              </a:p>
            </p:txBody>
          </p:sp>
          <p:sp>
            <p:nvSpPr>
              <p:cNvPr id="27" name="Rectangle 26">
                <a:extLst>
                  <a:ext uri="{FF2B5EF4-FFF2-40B4-BE49-F238E27FC236}">
                    <a16:creationId xmlns:a16="http://schemas.microsoft.com/office/drawing/2014/main" id="{B04CAF6C-D167-4AA5-94AD-4B0A5A241545}"/>
                  </a:ext>
                </a:extLst>
              </p:cNvPr>
              <p:cNvSpPr/>
              <p:nvPr/>
            </p:nvSpPr>
            <p:spPr>
              <a:xfrm>
                <a:off x="5890290" y="1088845"/>
                <a:ext cx="499080" cy="336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dirty="0">
                    <a:solidFill>
                      <a:schemeClr val="tx1"/>
                    </a:solidFill>
                  </a:rPr>
                  <a:t>Mixed ingredients after mixing</a:t>
                </a:r>
                <a:endParaRPr lang="en-US" sz="500" dirty="0">
                  <a:solidFill>
                    <a:schemeClr val="tx1"/>
                  </a:solidFill>
                </a:endParaRPr>
              </a:p>
            </p:txBody>
          </p:sp>
          <p:sp>
            <p:nvSpPr>
              <p:cNvPr id="28" name="Rectangle 27">
                <a:extLst>
                  <a:ext uri="{FF2B5EF4-FFF2-40B4-BE49-F238E27FC236}">
                    <a16:creationId xmlns:a16="http://schemas.microsoft.com/office/drawing/2014/main" id="{E34A8AF3-5030-4A2F-9EA4-890AA2CE0B1B}"/>
                  </a:ext>
                </a:extLst>
              </p:cNvPr>
              <p:cNvSpPr/>
              <p:nvPr/>
            </p:nvSpPr>
            <p:spPr>
              <a:xfrm>
                <a:off x="5332200" y="1121611"/>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Mix well</a:t>
                </a:r>
                <a:endParaRPr lang="en-US" sz="600">
                  <a:solidFill>
                    <a:schemeClr val="tx1"/>
                  </a:solidFill>
                </a:endParaRPr>
              </a:p>
            </p:txBody>
          </p:sp>
          <p:sp>
            <p:nvSpPr>
              <p:cNvPr id="30" name="Rectangle 29">
                <a:extLst>
                  <a:ext uri="{FF2B5EF4-FFF2-40B4-BE49-F238E27FC236}">
                    <a16:creationId xmlns:a16="http://schemas.microsoft.com/office/drawing/2014/main" id="{D3DA4509-7173-44FB-AE74-D508DCE79A1B}"/>
                  </a:ext>
                </a:extLst>
              </p:cNvPr>
              <p:cNvSpPr/>
              <p:nvPr/>
            </p:nvSpPr>
            <p:spPr>
              <a:xfrm>
                <a:off x="4683998" y="1421702"/>
                <a:ext cx="529590" cy="118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Additives </a:t>
                </a:r>
                <a:endParaRPr lang="en-US" sz="600">
                  <a:solidFill>
                    <a:schemeClr val="tx1"/>
                  </a:solidFill>
                </a:endParaRPr>
              </a:p>
            </p:txBody>
          </p:sp>
          <p:sp>
            <p:nvSpPr>
              <p:cNvPr id="31" name="Rectangle 30">
                <a:extLst>
                  <a:ext uri="{FF2B5EF4-FFF2-40B4-BE49-F238E27FC236}">
                    <a16:creationId xmlns:a16="http://schemas.microsoft.com/office/drawing/2014/main" id="{5A913994-ED3C-4100-8C8C-FAC955A4D4B6}"/>
                  </a:ext>
                </a:extLst>
              </p:cNvPr>
              <p:cNvSpPr/>
              <p:nvPr/>
            </p:nvSpPr>
            <p:spPr>
              <a:xfrm>
                <a:off x="6437270" y="2240109"/>
                <a:ext cx="695325"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Through the silk spray table</a:t>
                </a:r>
                <a:endParaRPr lang="en-US" sz="600" dirty="0">
                  <a:solidFill>
                    <a:schemeClr val="tx1"/>
                  </a:solidFill>
                </a:endParaRPr>
              </a:p>
            </p:txBody>
          </p:sp>
          <p:sp>
            <p:nvSpPr>
              <p:cNvPr id="32" name="Rectangle 31">
                <a:extLst>
                  <a:ext uri="{FF2B5EF4-FFF2-40B4-BE49-F238E27FC236}">
                    <a16:creationId xmlns:a16="http://schemas.microsoft.com/office/drawing/2014/main" id="{378637D1-8364-4411-93A1-92C3C9DB5C62}"/>
                  </a:ext>
                </a:extLst>
              </p:cNvPr>
              <p:cNvSpPr/>
              <p:nvPr/>
            </p:nvSpPr>
            <p:spPr>
              <a:xfrm>
                <a:off x="6867800" y="1754860"/>
                <a:ext cx="565510" cy="340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Melted mixture after filtration </a:t>
                </a:r>
                <a:endParaRPr lang="en-US" sz="600">
                  <a:solidFill>
                    <a:schemeClr val="tx1"/>
                  </a:solidFill>
                </a:endParaRPr>
              </a:p>
            </p:txBody>
          </p:sp>
          <p:sp>
            <p:nvSpPr>
              <p:cNvPr id="33" name="Rectangle 32">
                <a:extLst>
                  <a:ext uri="{FF2B5EF4-FFF2-40B4-BE49-F238E27FC236}">
                    <a16:creationId xmlns:a16="http://schemas.microsoft.com/office/drawing/2014/main" id="{BC7BF491-C4B6-4399-9BAF-099AB400AAC4}"/>
                  </a:ext>
                </a:extLst>
              </p:cNvPr>
              <p:cNvSpPr/>
              <p:nvPr/>
            </p:nvSpPr>
            <p:spPr>
              <a:xfrm>
                <a:off x="6603005" y="1511148"/>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Filter tank</a:t>
                </a:r>
                <a:endParaRPr lang="en-US" sz="600">
                  <a:solidFill>
                    <a:schemeClr val="tx1"/>
                  </a:solidFill>
                </a:endParaRPr>
              </a:p>
            </p:txBody>
          </p:sp>
          <p:sp>
            <p:nvSpPr>
              <p:cNvPr id="34" name="Rectangle 33">
                <a:extLst>
                  <a:ext uri="{FF2B5EF4-FFF2-40B4-BE49-F238E27FC236}">
                    <a16:creationId xmlns:a16="http://schemas.microsoft.com/office/drawing/2014/main" id="{DA3F72D0-895E-4A44-AC6A-1F71A9435129}"/>
                  </a:ext>
                </a:extLst>
              </p:cNvPr>
              <p:cNvSpPr/>
              <p:nvPr/>
            </p:nvSpPr>
            <p:spPr>
              <a:xfrm>
                <a:off x="6095873" y="3189237"/>
                <a:ext cx="1036722"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a:solidFill>
                      <a:schemeClr val="tx1"/>
                    </a:solidFill>
                  </a:rPr>
                  <a:t>Through heat lamination, creating patterns</a:t>
                </a:r>
              </a:p>
            </p:txBody>
          </p:sp>
          <p:sp>
            <p:nvSpPr>
              <p:cNvPr id="35" name="Rectangle 34">
                <a:extLst>
                  <a:ext uri="{FF2B5EF4-FFF2-40B4-BE49-F238E27FC236}">
                    <a16:creationId xmlns:a16="http://schemas.microsoft.com/office/drawing/2014/main" id="{F20E4304-C576-41BB-BEF8-6C71994B9F46}"/>
                  </a:ext>
                </a:extLst>
              </p:cNvPr>
              <p:cNvSpPr/>
              <p:nvPr/>
            </p:nvSpPr>
            <p:spPr>
              <a:xfrm>
                <a:off x="6455230" y="2712816"/>
                <a:ext cx="695325"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dirty="0">
                    <a:solidFill>
                      <a:schemeClr val="tx1"/>
                    </a:solidFill>
                  </a:rPr>
                  <a:t>Through cooling, stretching</a:t>
                </a:r>
                <a:endParaRPr lang="en-US" sz="500" dirty="0">
                  <a:solidFill>
                    <a:schemeClr val="tx1"/>
                  </a:solidFill>
                </a:endParaRPr>
              </a:p>
            </p:txBody>
          </p:sp>
          <p:sp>
            <p:nvSpPr>
              <p:cNvPr id="36" name="Rectangle 35">
                <a:extLst>
                  <a:ext uri="{FF2B5EF4-FFF2-40B4-BE49-F238E27FC236}">
                    <a16:creationId xmlns:a16="http://schemas.microsoft.com/office/drawing/2014/main" id="{EC02962C-D451-481F-8D9F-75E875B40B2B}"/>
                  </a:ext>
                </a:extLst>
              </p:cNvPr>
              <p:cNvSpPr/>
              <p:nvPr/>
            </p:nvSpPr>
            <p:spPr>
              <a:xfrm>
                <a:off x="6603005" y="4167746"/>
                <a:ext cx="529590"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Cut and pack</a:t>
                </a:r>
                <a:endParaRPr lang="en-US" sz="500">
                  <a:solidFill>
                    <a:schemeClr val="tx1"/>
                  </a:solidFill>
                </a:endParaRPr>
              </a:p>
            </p:txBody>
          </p:sp>
          <p:sp>
            <p:nvSpPr>
              <p:cNvPr id="37" name="Rectangle 36">
                <a:extLst>
                  <a:ext uri="{FF2B5EF4-FFF2-40B4-BE49-F238E27FC236}">
                    <a16:creationId xmlns:a16="http://schemas.microsoft.com/office/drawing/2014/main" id="{74F06171-958D-4410-9BC0-48AE14142E39}"/>
                  </a:ext>
                </a:extLst>
              </p:cNvPr>
              <p:cNvSpPr/>
              <p:nvPr/>
            </p:nvSpPr>
            <p:spPr>
              <a:xfrm>
                <a:off x="6603005" y="3661944"/>
                <a:ext cx="529590" cy="1987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Scroll Receipt</a:t>
                </a:r>
                <a:endParaRPr lang="en-US" sz="500">
                  <a:solidFill>
                    <a:schemeClr val="tx1"/>
                  </a:solidFill>
                </a:endParaRPr>
              </a:p>
            </p:txBody>
          </p:sp>
          <p:sp>
            <p:nvSpPr>
              <p:cNvPr id="39" name="Rectangle 38">
                <a:extLst>
                  <a:ext uri="{FF2B5EF4-FFF2-40B4-BE49-F238E27FC236}">
                    <a16:creationId xmlns:a16="http://schemas.microsoft.com/office/drawing/2014/main" id="{33AB9C94-4C35-49F5-B786-DEB9D045DCA0}"/>
                  </a:ext>
                </a:extLst>
              </p:cNvPr>
              <p:cNvSpPr/>
              <p:nvPr/>
            </p:nvSpPr>
            <p:spPr>
              <a:xfrm>
                <a:off x="6885760" y="2524793"/>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Silk</a:t>
                </a:r>
                <a:endParaRPr lang="en-US" sz="600">
                  <a:solidFill>
                    <a:schemeClr val="tx1"/>
                  </a:solidFill>
                </a:endParaRPr>
              </a:p>
            </p:txBody>
          </p:sp>
          <p:sp>
            <p:nvSpPr>
              <p:cNvPr id="40" name="Rectangle 39">
                <a:extLst>
                  <a:ext uri="{FF2B5EF4-FFF2-40B4-BE49-F238E27FC236}">
                    <a16:creationId xmlns:a16="http://schemas.microsoft.com/office/drawing/2014/main" id="{2795CC60-A850-43D9-A3DB-37F283A0E5A9}"/>
                  </a:ext>
                </a:extLst>
              </p:cNvPr>
              <p:cNvSpPr/>
              <p:nvPr/>
            </p:nvSpPr>
            <p:spPr>
              <a:xfrm>
                <a:off x="6867800" y="2954087"/>
                <a:ext cx="52959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Fiber Mesh</a:t>
                </a:r>
                <a:endParaRPr lang="en-US" sz="500">
                  <a:solidFill>
                    <a:schemeClr val="tx1"/>
                  </a:solidFill>
                </a:endParaRPr>
              </a:p>
            </p:txBody>
          </p:sp>
          <p:sp>
            <p:nvSpPr>
              <p:cNvPr id="41" name="Rectangle 40">
                <a:extLst>
                  <a:ext uri="{FF2B5EF4-FFF2-40B4-BE49-F238E27FC236}">
                    <a16:creationId xmlns:a16="http://schemas.microsoft.com/office/drawing/2014/main" id="{04DE9559-DCC8-4B6E-AF7F-4AAF1E565F51}"/>
                  </a:ext>
                </a:extLst>
              </p:cNvPr>
              <p:cNvSpPr/>
              <p:nvPr/>
            </p:nvSpPr>
            <p:spPr>
              <a:xfrm>
                <a:off x="6867800" y="3486188"/>
                <a:ext cx="565510" cy="144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500">
                    <a:solidFill>
                      <a:schemeClr val="tx1"/>
                    </a:solidFill>
                  </a:rPr>
                  <a:t>Non-woven fablric </a:t>
                </a:r>
                <a:endParaRPr lang="en-US" sz="500">
                  <a:solidFill>
                    <a:schemeClr val="tx1"/>
                  </a:solidFill>
                </a:endParaRPr>
              </a:p>
            </p:txBody>
          </p:sp>
          <p:sp>
            <p:nvSpPr>
              <p:cNvPr id="42" name="Rectangle 41">
                <a:extLst>
                  <a:ext uri="{FF2B5EF4-FFF2-40B4-BE49-F238E27FC236}">
                    <a16:creationId xmlns:a16="http://schemas.microsoft.com/office/drawing/2014/main" id="{5EFF9F22-7D02-4D8F-8DBC-26DA4D3A13EC}"/>
                  </a:ext>
                </a:extLst>
              </p:cNvPr>
              <p:cNvSpPr/>
              <p:nvPr/>
            </p:nvSpPr>
            <p:spPr>
              <a:xfrm>
                <a:off x="6867800" y="3906644"/>
                <a:ext cx="565510" cy="198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dirty="0">
                    <a:solidFill>
                      <a:schemeClr val="tx1"/>
                    </a:solidFill>
                  </a:rPr>
                  <a:t>Non Woven Fabric Roll</a:t>
                </a:r>
                <a:endParaRPr lang="en-US" sz="600" dirty="0">
                  <a:solidFill>
                    <a:schemeClr val="tx1"/>
                  </a:solidFill>
                </a:endParaRPr>
              </a:p>
            </p:txBody>
          </p:sp>
          <p:sp>
            <p:nvSpPr>
              <p:cNvPr id="43" name="Rectangle 42">
                <a:extLst>
                  <a:ext uri="{FF2B5EF4-FFF2-40B4-BE49-F238E27FC236}">
                    <a16:creationId xmlns:a16="http://schemas.microsoft.com/office/drawing/2014/main" id="{E30E82B7-C86D-4B5F-A605-E901E32E40BD}"/>
                  </a:ext>
                </a:extLst>
              </p:cNvPr>
              <p:cNvSpPr/>
              <p:nvPr/>
            </p:nvSpPr>
            <p:spPr>
              <a:xfrm>
                <a:off x="7805021" y="4124033"/>
                <a:ext cx="291190" cy="198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
                    <a:solidFill>
                      <a:schemeClr val="tx1"/>
                    </a:solidFill>
                  </a:rPr>
                  <a:t>Waste products</a:t>
                </a:r>
                <a:endParaRPr lang="en-US" sz="300">
                  <a:solidFill>
                    <a:schemeClr val="tx1"/>
                  </a:solidFill>
                </a:endParaRPr>
              </a:p>
            </p:txBody>
          </p:sp>
          <p:sp>
            <p:nvSpPr>
              <p:cNvPr id="44" name="Rectangle 43">
                <a:extLst>
                  <a:ext uri="{FF2B5EF4-FFF2-40B4-BE49-F238E27FC236}">
                    <a16:creationId xmlns:a16="http://schemas.microsoft.com/office/drawing/2014/main" id="{87558BA7-AD31-4519-A052-03911EBCFE1F}"/>
                  </a:ext>
                </a:extLst>
              </p:cNvPr>
              <p:cNvSpPr/>
              <p:nvPr/>
            </p:nvSpPr>
            <p:spPr>
              <a:xfrm>
                <a:off x="6751320" y="4391421"/>
                <a:ext cx="784860" cy="513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000" dirty="0">
                    <a:solidFill>
                      <a:schemeClr val="tx1"/>
                    </a:solidFill>
                  </a:rPr>
                  <a:t>Finish product</a:t>
                </a:r>
                <a:endParaRPr lang="en-US" sz="1000" dirty="0">
                  <a:solidFill>
                    <a:schemeClr val="tx1"/>
                  </a:solidFill>
                </a:endParaRPr>
              </a:p>
            </p:txBody>
          </p:sp>
        </p:grpSp>
      </p:grpSp>
    </p:spTree>
    <p:extLst>
      <p:ext uri="{BB962C8B-B14F-4D97-AF65-F5344CB8AC3E}">
        <p14:creationId xmlns:p14="http://schemas.microsoft.com/office/powerpoint/2010/main" val="2539249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10707-E4E8-3D71-0F93-EB23D1A550E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312D0F0-2066-F0B2-9763-4FAB422F6EC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(5)</a:t>
            </a:r>
            <a:endParaRPr lang="en-US" sz="2400" b="1" dirty="0">
              <a:solidFill>
                <a:schemeClr val="accent4">
                  <a:lumMod val="50000"/>
                </a:schemeClr>
              </a:solidFill>
              <a:latin typeface="+mn-lt"/>
            </a:endParaRPr>
          </a:p>
        </p:txBody>
      </p:sp>
      <p:pic>
        <p:nvPicPr>
          <p:cNvPr id="4098" name="Picture 2" descr="Retrofitting Of Injection Molding Machine By Servo System-3">
            <a:extLst>
              <a:ext uri="{FF2B5EF4-FFF2-40B4-BE49-F238E27FC236}">
                <a16:creationId xmlns:a16="http://schemas.microsoft.com/office/drawing/2014/main" id="{2002322D-77FE-AA0D-E0E1-E8EAA83E4B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48938"/>
            <a:ext cx="3847393" cy="28855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Retrofitting Of Injection Molding Machine By Servo System-8">
            <a:extLst>
              <a:ext uri="{FF2B5EF4-FFF2-40B4-BE49-F238E27FC236}">
                <a16:creationId xmlns:a16="http://schemas.microsoft.com/office/drawing/2014/main" id="{002EB6E8-3B3F-42F7-B717-289BE8ADCB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42239"/>
            <a:ext cx="4131922" cy="3098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74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0D2B7-4097-167C-CE76-7A9B66E35D0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3A74786-4410-0232-9692-9C9A4935173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(6)</a:t>
            </a:r>
            <a:endParaRPr lang="en-US" sz="2400" b="1" dirty="0">
              <a:solidFill>
                <a:schemeClr val="accent4">
                  <a:lumMod val="50000"/>
                </a:schemeClr>
              </a:solidFill>
              <a:latin typeface="+mn-lt"/>
            </a:endParaRPr>
          </a:p>
        </p:txBody>
      </p:sp>
      <p:pic>
        <p:nvPicPr>
          <p:cNvPr id="5122" name="Picture 2" descr="Retrofitting Of Injection Molding Machine By Servo System-4">
            <a:extLst>
              <a:ext uri="{FF2B5EF4-FFF2-40B4-BE49-F238E27FC236}">
                <a16:creationId xmlns:a16="http://schemas.microsoft.com/office/drawing/2014/main" id="{305AC701-B73B-C3BB-7673-0A8575C40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698" y="1479478"/>
            <a:ext cx="3734656" cy="280099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Retrofitting Of Injection Molding Machine By Servo System-10">
            <a:extLst>
              <a:ext uri="{FF2B5EF4-FFF2-40B4-BE49-F238E27FC236}">
                <a16:creationId xmlns:a16="http://schemas.microsoft.com/office/drawing/2014/main" id="{FFBC404D-5FAA-B91E-0529-DB310BF32B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2219" y="1387012"/>
            <a:ext cx="4625083" cy="3468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2829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9F7D8-EEAF-5620-610B-2CA3AE452A4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173F234-6C88-0430-1DED-85FFAB8A5A6B}"/>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(7)</a:t>
            </a:r>
            <a:endParaRPr lang="en-US" sz="2400" b="1" dirty="0">
              <a:solidFill>
                <a:schemeClr val="accent4">
                  <a:lumMod val="50000"/>
                </a:schemeClr>
              </a:solidFill>
              <a:latin typeface="+mn-lt"/>
            </a:endParaRPr>
          </a:p>
        </p:txBody>
      </p:sp>
      <p:pic>
        <p:nvPicPr>
          <p:cNvPr id="7170" name="Picture 2" descr="Retrofitting Of Injection Molding Machine By Servo System-6">
            <a:extLst>
              <a:ext uri="{FF2B5EF4-FFF2-40B4-BE49-F238E27FC236}">
                <a16:creationId xmlns:a16="http://schemas.microsoft.com/office/drawing/2014/main" id="{0ACC220E-BFEE-4CEB-AB9A-4541DC7622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4258" y="998163"/>
            <a:ext cx="6350000" cy="405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2107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8D19A-5848-979B-924C-D778239F2BE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9EFE826-5997-B21A-B934-BC1AACFDDACC}"/>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(8)</a:t>
            </a:r>
            <a:endParaRPr lang="en-US" sz="2400" b="1" dirty="0">
              <a:solidFill>
                <a:schemeClr val="accent4">
                  <a:lumMod val="50000"/>
                </a:schemeClr>
              </a:solidFill>
              <a:latin typeface="+mn-lt"/>
            </a:endParaRPr>
          </a:p>
        </p:txBody>
      </p:sp>
      <p:graphicFrame>
        <p:nvGraphicFramePr>
          <p:cNvPr id="3" name="Table 2">
            <a:extLst>
              <a:ext uri="{FF2B5EF4-FFF2-40B4-BE49-F238E27FC236}">
                <a16:creationId xmlns:a16="http://schemas.microsoft.com/office/drawing/2014/main" id="{E08DC64E-27CE-C301-F299-1CB2AC4D533C}"/>
              </a:ext>
            </a:extLst>
          </p:cNvPr>
          <p:cNvGraphicFramePr>
            <a:graphicFrameLocks noGrp="1"/>
          </p:cNvGraphicFramePr>
          <p:nvPr>
            <p:extLst>
              <p:ext uri="{D42A27DB-BD31-4B8C-83A1-F6EECF244321}">
                <p14:modId xmlns:p14="http://schemas.microsoft.com/office/powerpoint/2010/main" val="4136265139"/>
              </p:ext>
            </p:extLst>
          </p:nvPr>
        </p:nvGraphicFramePr>
        <p:xfrm>
          <a:off x="457200" y="1508213"/>
          <a:ext cx="8229600" cy="2133600"/>
        </p:xfrm>
        <a:graphic>
          <a:graphicData uri="http://schemas.openxmlformats.org/drawingml/2006/table">
            <a:tbl>
              <a:tblPr/>
              <a:tblGrid>
                <a:gridCol w="4114800">
                  <a:extLst>
                    <a:ext uri="{9D8B030D-6E8A-4147-A177-3AD203B41FA5}">
                      <a16:colId xmlns:a16="http://schemas.microsoft.com/office/drawing/2014/main" val="1050326505"/>
                    </a:ext>
                  </a:extLst>
                </a:gridCol>
                <a:gridCol w="4114800">
                  <a:extLst>
                    <a:ext uri="{9D8B030D-6E8A-4147-A177-3AD203B41FA5}">
                      <a16:colId xmlns:a16="http://schemas.microsoft.com/office/drawing/2014/main" val="1477009081"/>
                    </a:ext>
                  </a:extLst>
                </a:gridCol>
              </a:tblGrid>
              <a:tr h="0">
                <a:tc>
                  <a:txBody>
                    <a:bodyPr/>
                    <a:lstStyle/>
                    <a:p>
                      <a:r>
                        <a:rPr lang="en-US" b="1"/>
                        <a:t>Item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Estimate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345154"/>
                  </a:ext>
                </a:extLst>
              </a:tr>
              <a:tr h="0">
                <a:tc>
                  <a:txBody>
                    <a:bodyPr/>
                    <a:lstStyle/>
                    <a:p>
                      <a:r>
                        <a:rPr lang="en-US"/>
                        <a:t>Retrofit installation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5,000–10,000 (depends on machine size)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9653498"/>
                  </a:ext>
                </a:extLst>
              </a:tr>
              <a:tr h="0">
                <a:tc>
                  <a:txBody>
                    <a:bodyPr/>
                    <a:lstStyle/>
                    <a:p>
                      <a:r>
                        <a:rPr lang="en-US"/>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30–80% of machine electricity consumption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9865310"/>
                  </a:ext>
                </a:extLst>
              </a:tr>
              <a:tr h="0">
                <a:tc>
                  <a:txBody>
                    <a:bodyPr/>
                    <a:lstStyle/>
                    <a:p>
                      <a:r>
                        <a:rPr lang="en-US"/>
                        <a:t>Example savings (75 kW machine, 8 hrs/day)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75 kW × 40% × 8 hrs = </a:t>
                      </a:r>
                      <a:r>
                        <a:rPr lang="en-US" b="1"/>
                        <a:t>240 kWh/day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166402"/>
                  </a:ext>
                </a:extLst>
              </a:tr>
              <a:tr h="0">
                <a:tc>
                  <a:txBody>
                    <a:bodyPr/>
                    <a:lstStyle/>
                    <a:p>
                      <a:r>
                        <a:rPr lang="en-US" dirty="0"/>
                        <a:t>Annual savings (300 days/year)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72,000 kWh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2939443"/>
                  </a:ext>
                </a:extLst>
              </a:tr>
              <a:tr h="0">
                <a:tc>
                  <a:txBody>
                    <a:bodyPr/>
                    <a:lstStyle/>
                    <a:p>
                      <a:r>
                        <a:rPr lang="en-US"/>
                        <a:t>Financial benefit (@$0.10/kWh)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a:t>
                      </a:r>
                      <a:r>
                        <a:rPr lang="en-US" b="1"/>
                        <a:t>7,200/year</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3739963"/>
                  </a:ext>
                </a:extLst>
              </a:tr>
              <a:tr h="0">
                <a:tc>
                  <a:txBody>
                    <a:bodyPr/>
                    <a:lstStyle/>
                    <a:p>
                      <a:r>
                        <a:rPr lang="en-US"/>
                        <a:t>Payback time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USD 10,000 / 7,200 = </a:t>
                      </a:r>
                      <a:r>
                        <a:rPr lang="en-US" b="1" dirty="0"/>
                        <a:t>~1.4 years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1995541"/>
                  </a:ext>
                </a:extLst>
              </a:tr>
            </a:tbl>
          </a:graphicData>
        </a:graphic>
      </p:graphicFrame>
      <p:sp>
        <p:nvSpPr>
          <p:cNvPr id="4" name="Rectangle 5">
            <a:extLst>
              <a:ext uri="{FF2B5EF4-FFF2-40B4-BE49-F238E27FC236}">
                <a16:creationId xmlns:a16="http://schemas.microsoft.com/office/drawing/2014/main" id="{1325F885-91BF-D191-0EE6-A1C1C053A9C2}"/>
              </a:ext>
            </a:extLst>
          </p:cNvPr>
          <p:cNvSpPr>
            <a:spLocks noChangeArrowheads="1"/>
          </p:cNvSpPr>
          <p:nvPr/>
        </p:nvSpPr>
        <p:spPr bwMode="auto">
          <a:xfrm>
            <a:off x="457200" y="964992"/>
            <a:ext cx="46458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1">
                    <a:lumMod val="50000"/>
                  </a:schemeClr>
                </a:solidFill>
                <a:effectLst/>
                <a:latin typeface="Arial" panose="020B0604020202020204" pitchFamily="34" charset="0"/>
              </a:rPr>
              <a:t>Cost–Benefit Analysis (per machine estimate)</a:t>
            </a:r>
          </a:p>
        </p:txBody>
      </p:sp>
      <p:sp>
        <p:nvSpPr>
          <p:cNvPr id="7" name="TextBox 6">
            <a:extLst>
              <a:ext uri="{FF2B5EF4-FFF2-40B4-BE49-F238E27FC236}">
                <a16:creationId xmlns:a16="http://schemas.microsoft.com/office/drawing/2014/main" id="{6183FF5A-ACE2-E730-E6BF-F1A8BD611C6E}"/>
              </a:ext>
            </a:extLst>
          </p:cNvPr>
          <p:cNvSpPr txBox="1"/>
          <p:nvPr/>
        </p:nvSpPr>
        <p:spPr>
          <a:xfrm>
            <a:off x="457200" y="3846480"/>
            <a:ext cx="7351160"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0" i="0" u="none" strike="noStrike" cap="none" normalizeH="0" baseline="0" dirty="0">
                <a:ln>
                  <a:noFill/>
                </a:ln>
                <a:solidFill>
                  <a:schemeClr val="tx1"/>
                </a:solidFill>
                <a:effectLst/>
                <a:latin typeface="Arial" panose="020B0604020202020204" pitchFamily="34" charset="0"/>
              </a:rPr>
              <a:t>If the machine operates more shifts/day, savings and ROI are </a:t>
            </a:r>
            <a:r>
              <a:rPr kumimoji="0" lang="en-VN" altLang="en-VN" b="1" i="0" u="none" strike="noStrike" cap="none" normalizeH="0" baseline="0" dirty="0">
                <a:ln>
                  <a:noFill/>
                </a:ln>
                <a:solidFill>
                  <a:schemeClr val="tx1"/>
                </a:solidFill>
                <a:effectLst/>
                <a:latin typeface="Arial" panose="020B0604020202020204" pitchFamily="34" charset="0"/>
              </a:rPr>
              <a:t>even faster</a:t>
            </a:r>
            <a:r>
              <a:rPr kumimoji="0" lang="en-VN" altLang="en-VN" b="0" i="0" u="none" strike="noStrike" cap="none" normalizeH="0" baseline="0" dirty="0">
                <a:ln>
                  <a:noFill/>
                </a:ln>
                <a:solidFill>
                  <a:schemeClr val="tx1"/>
                </a:solidFill>
                <a:effectLst/>
                <a:latin typeface="Arial" panose="020B0604020202020204" pitchFamily="34" charset="0"/>
              </a:rPr>
              <a:t>.</a:t>
            </a:r>
            <a:br>
              <a:rPr kumimoji="0" lang="en-VN" altLang="en-VN" b="0" i="0" u="none" strike="noStrike" cap="none" normalizeH="0" baseline="0" dirty="0">
                <a:ln>
                  <a:noFill/>
                </a:ln>
                <a:solidFill>
                  <a:schemeClr val="tx1"/>
                </a:solidFill>
                <a:effectLst/>
                <a:latin typeface="Arial" panose="020B0604020202020204" pitchFamily="34" charset="0"/>
              </a:rPr>
            </a:br>
            <a:r>
              <a:rPr kumimoji="0" lang="en-VN" altLang="en-VN" b="1" i="0" u="none" strike="noStrike" cap="none" normalizeH="0" baseline="0" dirty="0">
                <a:ln>
                  <a:noFill/>
                </a:ln>
                <a:solidFill>
                  <a:schemeClr val="tx1"/>
                </a:solidFill>
                <a:effectLst/>
                <a:latin typeface="Arial" panose="020B0604020202020204" pitchFamily="34" charset="0"/>
              </a:rPr>
              <a:t>Additional benefits</a:t>
            </a:r>
            <a:r>
              <a:rPr kumimoji="0" lang="en-VN" altLang="en-VN" b="0" i="0" u="none" strike="noStrike" cap="none" normalizeH="0" baseline="0" dirty="0">
                <a:ln>
                  <a:noFill/>
                </a:ln>
                <a:solidFill>
                  <a:schemeClr val="tx1"/>
                </a:solidFill>
                <a:effectLst/>
                <a:latin typeface="Arial" panose="020B0604020202020204" pitchFamily="34" charset="0"/>
              </a:rPr>
              <a:t>: Lower maintenance costs, less oil loss, fewer breakdowns.</a:t>
            </a:r>
          </a:p>
        </p:txBody>
      </p:sp>
    </p:spTree>
    <p:extLst>
      <p:ext uri="{BB962C8B-B14F-4D97-AF65-F5344CB8AC3E}">
        <p14:creationId xmlns:p14="http://schemas.microsoft.com/office/powerpoint/2010/main" val="3170954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BBFAF-C407-63E9-E511-6E809C00827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2848820-353E-9476-260A-5BA7E382726A}"/>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(9)</a:t>
            </a:r>
            <a:endParaRPr lang="en-US" sz="2400" b="1" dirty="0">
              <a:solidFill>
                <a:schemeClr val="accent4">
                  <a:lumMod val="50000"/>
                </a:schemeClr>
              </a:solidFill>
              <a:latin typeface="+mn-lt"/>
            </a:endParaRPr>
          </a:p>
        </p:txBody>
      </p:sp>
      <p:sp>
        <p:nvSpPr>
          <p:cNvPr id="3" name="TextBox 2">
            <a:extLst>
              <a:ext uri="{FF2B5EF4-FFF2-40B4-BE49-F238E27FC236}">
                <a16:creationId xmlns:a16="http://schemas.microsoft.com/office/drawing/2014/main" id="{7A141857-F74D-6173-C065-229244D83281}"/>
              </a:ext>
            </a:extLst>
          </p:cNvPr>
          <p:cNvSpPr txBox="1"/>
          <p:nvPr/>
        </p:nvSpPr>
        <p:spPr>
          <a:xfrm>
            <a:off x="392986" y="1023286"/>
            <a:ext cx="8358027" cy="3607206"/>
          </a:xfrm>
          <a:prstGeom prst="rect">
            <a:avLst/>
          </a:prstGeom>
          <a:noFill/>
        </p:spPr>
        <p:txBody>
          <a:bodyPr wrap="square">
            <a:spAutoFit/>
          </a:bodyPr>
          <a:lstStyle/>
          <a:p>
            <a:pPr>
              <a:lnSpc>
                <a:spcPct val="150000"/>
              </a:lnSpc>
            </a:pPr>
            <a:r>
              <a:rPr lang="en-US" b="1" dirty="0">
                <a:solidFill>
                  <a:schemeClr val="accent1">
                    <a:lumMod val="50000"/>
                  </a:schemeClr>
                </a:solidFill>
              </a:rPr>
              <a:t>Additional Outstanding Benefits</a:t>
            </a:r>
          </a:p>
          <a:p>
            <a:pPr marL="285750" indent="-285750">
              <a:lnSpc>
                <a:spcPct val="150000"/>
              </a:lnSpc>
              <a:buFont typeface="Arial" panose="020B0604020202020204" pitchFamily="34" charset="0"/>
              <a:buChar char="•"/>
            </a:pPr>
            <a:r>
              <a:rPr lang="en-US" b="1" dirty="0"/>
              <a:t>Reduces defective products</a:t>
            </a:r>
            <a:r>
              <a:rPr lang="en-US" dirty="0"/>
              <a:t> due to better pressure control and faster system response.</a:t>
            </a:r>
          </a:p>
          <a:p>
            <a:pPr marL="285750" indent="-285750">
              <a:lnSpc>
                <a:spcPct val="150000"/>
              </a:lnSpc>
              <a:buFont typeface="Arial" panose="020B0604020202020204" pitchFamily="34" charset="0"/>
              <a:buChar char="•"/>
            </a:pPr>
            <a:r>
              <a:rPr lang="en-US" b="1" dirty="0"/>
              <a:t>Lowers maintenance costs</a:t>
            </a:r>
            <a:r>
              <a:rPr lang="en-US" dirty="0"/>
              <a:t> (motors, valves, oil).</a:t>
            </a:r>
          </a:p>
          <a:p>
            <a:pPr marL="285750" indent="-285750">
              <a:lnSpc>
                <a:spcPct val="150000"/>
              </a:lnSpc>
              <a:buFont typeface="Arial" panose="020B0604020202020204" pitchFamily="34" charset="0"/>
              <a:buChar char="•"/>
            </a:pPr>
            <a:r>
              <a:rPr lang="en-US" b="1" dirty="0"/>
              <a:t>Extends equipment lifespan</a:t>
            </a:r>
            <a:r>
              <a:rPr lang="en-US" dirty="0"/>
              <a:t>, ensures smoother operations.</a:t>
            </a:r>
          </a:p>
          <a:p>
            <a:pPr marL="285750" indent="-285750">
              <a:lnSpc>
                <a:spcPct val="150000"/>
              </a:lnSpc>
              <a:buFont typeface="Arial" panose="020B0604020202020204" pitchFamily="34" charset="0"/>
              <a:buChar char="•"/>
            </a:pPr>
            <a:r>
              <a:rPr lang="en-US" b="1" dirty="0"/>
              <a:t>Easy installation</a:t>
            </a:r>
            <a:r>
              <a:rPr lang="en-US" dirty="0"/>
              <a:t>: Retrofit is compatible, quick to implement, and includes 24/7 technical support.</a:t>
            </a:r>
          </a:p>
          <a:p>
            <a:pPr>
              <a:lnSpc>
                <a:spcPct val="150000"/>
              </a:lnSpc>
              <a:buNone/>
            </a:pPr>
            <a:endParaRPr lang="en-US" b="1" dirty="0">
              <a:solidFill>
                <a:schemeClr val="accent1">
                  <a:lumMod val="50000"/>
                </a:schemeClr>
              </a:solidFill>
            </a:endParaRPr>
          </a:p>
          <a:p>
            <a:pPr>
              <a:lnSpc>
                <a:spcPct val="150000"/>
              </a:lnSpc>
              <a:buNone/>
            </a:pPr>
            <a:r>
              <a:rPr lang="en-US" b="1" dirty="0">
                <a:solidFill>
                  <a:schemeClr val="accent1">
                    <a:lumMod val="50000"/>
                  </a:schemeClr>
                </a:solidFill>
              </a:rPr>
              <a:t>Widespread Applicability</a:t>
            </a:r>
          </a:p>
          <a:p>
            <a:pPr>
              <a:lnSpc>
                <a:spcPct val="150000"/>
              </a:lnSpc>
              <a:buNone/>
            </a:pPr>
            <a:r>
              <a:rPr lang="en-US" dirty="0"/>
              <a:t>This solution has been successfully implemented:</a:t>
            </a:r>
          </a:p>
          <a:p>
            <a:pPr marL="285750" indent="-285750">
              <a:lnSpc>
                <a:spcPct val="150000"/>
              </a:lnSpc>
              <a:buFont typeface="Arial" panose="020B0604020202020204" pitchFamily="34" charset="0"/>
              <a:buChar char="•"/>
            </a:pPr>
            <a:r>
              <a:rPr lang="en-US" dirty="0"/>
              <a:t>In </a:t>
            </a:r>
            <a:r>
              <a:rPr lang="en-US" b="1" dirty="0"/>
              <a:t>Vietnam</a:t>
            </a:r>
            <a:r>
              <a:rPr lang="en-US" dirty="0"/>
              <a:t> by </a:t>
            </a:r>
            <a:r>
              <a:rPr lang="en-US" b="1" dirty="0"/>
              <a:t>DAT Group</a:t>
            </a:r>
            <a:r>
              <a:rPr lang="en-US" dirty="0"/>
              <a:t> (MH800 retrofit).</a:t>
            </a:r>
          </a:p>
          <a:p>
            <a:pPr marL="285750" indent="-285750">
              <a:lnSpc>
                <a:spcPct val="150000"/>
              </a:lnSpc>
              <a:buFont typeface="Arial" panose="020B0604020202020204" pitchFamily="34" charset="0"/>
              <a:buChar char="•"/>
            </a:pPr>
            <a:r>
              <a:rPr lang="en-US" dirty="0"/>
              <a:t>In </a:t>
            </a:r>
            <a:r>
              <a:rPr lang="en-US" b="1" dirty="0"/>
              <a:t>Asia and Europe</a:t>
            </a:r>
            <a:r>
              <a:rPr lang="en-US" dirty="0"/>
              <a:t> by manufacturers like Woojin, Bosch Rexroth, Haitian – achieving </a:t>
            </a:r>
            <a:r>
              <a:rPr lang="en-US" b="1" dirty="0"/>
              <a:t>70–80% energy savings</a:t>
            </a:r>
            <a:r>
              <a:rPr lang="en-US" dirty="0"/>
              <a:t>.</a:t>
            </a:r>
          </a:p>
        </p:txBody>
      </p:sp>
    </p:spTree>
    <p:extLst>
      <p:ext uri="{BB962C8B-B14F-4D97-AF65-F5344CB8AC3E}">
        <p14:creationId xmlns:p14="http://schemas.microsoft.com/office/powerpoint/2010/main" val="9130082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7413E-5511-7E4B-5F63-F98D064B821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4FCB7CB-916B-8B84-EC29-9AE47B7AE94D}"/>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vi-VN" sz="2400" b="1" dirty="0">
                <a:solidFill>
                  <a:schemeClr val="accent4">
                    <a:lumMod val="50000"/>
                  </a:schemeClr>
                </a:solidFill>
                <a:latin typeface="+mn-lt"/>
              </a:rPr>
              <a:t>Case study 2 (10)</a:t>
            </a:r>
            <a:endParaRPr lang="en-US" sz="2400" b="1" dirty="0">
              <a:solidFill>
                <a:schemeClr val="accent4">
                  <a:lumMod val="50000"/>
                </a:schemeClr>
              </a:solidFill>
              <a:latin typeface="+mn-lt"/>
            </a:endParaRPr>
          </a:p>
        </p:txBody>
      </p:sp>
      <p:sp>
        <p:nvSpPr>
          <p:cNvPr id="6" name="TextBox 5">
            <a:extLst>
              <a:ext uri="{FF2B5EF4-FFF2-40B4-BE49-F238E27FC236}">
                <a16:creationId xmlns:a16="http://schemas.microsoft.com/office/drawing/2014/main" id="{0158911F-4949-39B0-E029-5812CB881134}"/>
              </a:ext>
            </a:extLst>
          </p:cNvPr>
          <p:cNvSpPr txBox="1"/>
          <p:nvPr/>
        </p:nvSpPr>
        <p:spPr>
          <a:xfrm>
            <a:off x="457200" y="1255748"/>
            <a:ext cx="7957336" cy="2632003"/>
          </a:xfrm>
          <a:prstGeom prst="rect">
            <a:avLst/>
          </a:prstGeom>
          <a:noFill/>
        </p:spPr>
        <p:txBody>
          <a:bodyPr wrap="square">
            <a:spAutoFit/>
          </a:bodyPr>
          <a:lstStyle/>
          <a:p>
            <a:pPr>
              <a:lnSpc>
                <a:spcPct val="150000"/>
              </a:lnSpc>
              <a:buNone/>
            </a:pPr>
            <a:r>
              <a:rPr lang="en-US" sz="1600" b="1" dirty="0">
                <a:solidFill>
                  <a:schemeClr val="accent1">
                    <a:lumMod val="50000"/>
                  </a:schemeClr>
                </a:solidFill>
              </a:rPr>
              <a:t>Conclusion</a:t>
            </a:r>
          </a:p>
          <a:p>
            <a:pPr>
              <a:lnSpc>
                <a:spcPct val="150000"/>
              </a:lnSpc>
              <a:buNone/>
            </a:pPr>
            <a:r>
              <a:rPr lang="en-US" sz="1600" dirty="0"/>
              <a:t>Upgrading old hydraulic injection molding machines with MH800 servo retrofits offers </a:t>
            </a:r>
            <a:r>
              <a:rPr lang="en-US" sz="1600" b="1" dirty="0"/>
              <a:t>clear economic and operational benefits</a:t>
            </a:r>
            <a:r>
              <a:rPr lang="en-US" sz="1600" dirty="0"/>
              <a:t>:</a:t>
            </a:r>
          </a:p>
          <a:p>
            <a:pPr marL="285750" indent="-285750">
              <a:lnSpc>
                <a:spcPct val="150000"/>
              </a:lnSpc>
              <a:buFont typeface="Arial" panose="020B0604020202020204" pitchFamily="34" charset="0"/>
              <a:buChar char="•"/>
            </a:pPr>
            <a:r>
              <a:rPr lang="en-US" sz="1600" b="1" dirty="0"/>
              <a:t>40–80% electricity savings</a:t>
            </a:r>
            <a:r>
              <a:rPr lang="en-US" sz="1600" dirty="0"/>
              <a:t>,</a:t>
            </a:r>
          </a:p>
          <a:p>
            <a:pPr marL="285750" indent="-285750">
              <a:lnSpc>
                <a:spcPct val="150000"/>
              </a:lnSpc>
              <a:buFont typeface="Arial" panose="020B0604020202020204" pitchFamily="34" charset="0"/>
              <a:buChar char="•"/>
            </a:pPr>
            <a:r>
              <a:rPr lang="en-US" sz="1600" b="1" dirty="0"/>
              <a:t>Payback period under 2 years</a:t>
            </a:r>
            <a:r>
              <a:rPr lang="en-US" sz="1600" dirty="0"/>
              <a:t>,</a:t>
            </a:r>
          </a:p>
          <a:p>
            <a:pPr marL="285750" indent="-285750">
              <a:lnSpc>
                <a:spcPct val="150000"/>
              </a:lnSpc>
              <a:buFont typeface="Arial" panose="020B0604020202020204" pitchFamily="34" charset="0"/>
              <a:buChar char="•"/>
            </a:pPr>
            <a:r>
              <a:rPr lang="en-US" sz="1600" b="1" dirty="0"/>
              <a:t>Improved operation and product quality</a:t>
            </a:r>
            <a:r>
              <a:rPr lang="en-US" sz="1600" dirty="0"/>
              <a:t>.</a:t>
            </a:r>
          </a:p>
          <a:p>
            <a:pPr>
              <a:lnSpc>
                <a:spcPct val="150000"/>
              </a:lnSpc>
            </a:pPr>
            <a:r>
              <a:rPr lang="en-US" sz="1600" dirty="0"/>
              <a:t>This is a </a:t>
            </a:r>
            <a:r>
              <a:rPr lang="en-US" sz="1600" b="1" dirty="0"/>
              <a:t>practical and cost- effective solution</a:t>
            </a:r>
            <a:r>
              <a:rPr lang="en-US" sz="1600" dirty="0"/>
              <a:t> for plastic factories in Vietnam.</a:t>
            </a:r>
          </a:p>
        </p:txBody>
      </p:sp>
    </p:spTree>
    <p:extLst>
      <p:ext uri="{BB962C8B-B14F-4D97-AF65-F5344CB8AC3E}">
        <p14:creationId xmlns:p14="http://schemas.microsoft.com/office/powerpoint/2010/main" val="31415027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Q &amp; A</a:t>
            </a: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1152525"/>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56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dirty="0">
                <a:solidFill>
                  <a:srgbClr val="337177"/>
                </a:solidFill>
                <a:latin typeface="Arial" panose="020B0604020202020204" pitchFamily="34" charset="0"/>
              </a:rPr>
              <a:t>THANK YOU!</a:t>
            </a:r>
            <a:endParaRPr lang="en-US" sz="3600" b="1" dirty="0">
              <a:solidFill>
                <a:srgbClr val="337177"/>
              </a:solidFill>
              <a:latin typeface="Arial" panose="020B0604020202020204" pitchFamily="34" charset="0"/>
            </a:endParaRPr>
          </a:p>
        </p:txBody>
      </p:sp>
    </p:spTree>
    <p:extLst>
      <p:ext uri="{BB962C8B-B14F-4D97-AF65-F5344CB8AC3E}">
        <p14:creationId xmlns:p14="http://schemas.microsoft.com/office/powerpoint/2010/main" val="375486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457199" y="347680"/>
            <a:ext cx="8229600" cy="371400"/>
          </a:xfrm>
        </p:spPr>
        <p:txBody>
          <a:bodyPr>
            <a:noAutofit/>
          </a:bodyPr>
          <a:lstStyle/>
          <a:p>
            <a:r>
              <a:rPr lang="en-US" sz="2000" dirty="0">
                <a:solidFill>
                  <a:schemeClr val="accent1">
                    <a:lumMod val="50000"/>
                  </a:schemeClr>
                </a:solidFill>
                <a:latin typeface="+mn-lt"/>
              </a:rPr>
              <a:t>Current status of the factory's air compressor system</a:t>
            </a: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317714" y="844994"/>
            <a:ext cx="8436425" cy="735833"/>
          </a:xfrm>
        </p:spPr>
        <p:txBody>
          <a:bodyPr>
            <a:normAutofit/>
          </a:bodyPr>
          <a:lstStyle/>
          <a:p>
            <a:r>
              <a:rPr lang="en-US" sz="1600">
                <a:latin typeface="+mn-lt"/>
                <a:ea typeface="Yu Mincho" panose="02020400000000000000" pitchFamily="18" charset="-128"/>
              </a:rPr>
              <a:t>The factory uses 04 air compressors with a capacity of 75kW and 01 22kW air compressor for backup in Area A of the factory</a:t>
            </a:r>
            <a:endParaRPr lang="en-US" sz="1200" dirty="0">
              <a:latin typeface="+mn-lt"/>
            </a:endParaRPr>
          </a:p>
        </p:txBody>
      </p:sp>
      <p:graphicFrame>
        <p:nvGraphicFramePr>
          <p:cNvPr id="4" name="Table 3">
            <a:extLst>
              <a:ext uri="{FF2B5EF4-FFF2-40B4-BE49-F238E27FC236}">
                <a16:creationId xmlns:a16="http://schemas.microsoft.com/office/drawing/2014/main" id="{955D34D0-DC8F-716F-ED4B-0FAF07F4F897}"/>
              </a:ext>
            </a:extLst>
          </p:cNvPr>
          <p:cNvGraphicFramePr>
            <a:graphicFrameLocks noGrp="1"/>
          </p:cNvGraphicFramePr>
          <p:nvPr/>
        </p:nvGraphicFramePr>
        <p:xfrm>
          <a:off x="457200" y="1642946"/>
          <a:ext cx="8229600" cy="1280160"/>
        </p:xfrm>
        <a:graphic>
          <a:graphicData uri="http://schemas.openxmlformats.org/drawingml/2006/table">
            <a:tbl>
              <a:tblPr firstRow="1" firstCol="1" bandRow="1">
                <a:tableStyleId>{12ACAA50-B3C0-4FEF-8DD3-66675128A787}</a:tableStyleId>
              </a:tblPr>
              <a:tblGrid>
                <a:gridCol w="1270650">
                  <a:extLst>
                    <a:ext uri="{9D8B030D-6E8A-4147-A177-3AD203B41FA5}">
                      <a16:colId xmlns:a16="http://schemas.microsoft.com/office/drawing/2014/main" val="421495124"/>
                    </a:ext>
                  </a:extLst>
                </a:gridCol>
                <a:gridCol w="2801356">
                  <a:extLst>
                    <a:ext uri="{9D8B030D-6E8A-4147-A177-3AD203B41FA5}">
                      <a16:colId xmlns:a16="http://schemas.microsoft.com/office/drawing/2014/main" val="2194766354"/>
                    </a:ext>
                  </a:extLst>
                </a:gridCol>
                <a:gridCol w="2078797">
                  <a:extLst>
                    <a:ext uri="{9D8B030D-6E8A-4147-A177-3AD203B41FA5}">
                      <a16:colId xmlns:a16="http://schemas.microsoft.com/office/drawing/2014/main" val="703043343"/>
                    </a:ext>
                  </a:extLst>
                </a:gridCol>
                <a:gridCol w="2078797">
                  <a:extLst>
                    <a:ext uri="{9D8B030D-6E8A-4147-A177-3AD203B41FA5}">
                      <a16:colId xmlns:a16="http://schemas.microsoft.com/office/drawing/2014/main" val="2538981219"/>
                    </a:ext>
                  </a:extLst>
                </a:gridCol>
              </a:tblGrid>
              <a:tr h="457200">
                <a:tc>
                  <a:txBody>
                    <a:bodyPr/>
                    <a:lstStyle/>
                    <a:p>
                      <a:pPr algn="ctr">
                        <a:lnSpc>
                          <a:spcPct val="107000"/>
                        </a:lnSpc>
                        <a:spcAft>
                          <a:spcPts val="800"/>
                        </a:spcAft>
                        <a:buNone/>
                      </a:pPr>
                      <a:r>
                        <a:rPr lang="vi-VN" sz="1300">
                          <a:effectLst/>
                          <a:latin typeface="+mn-lt"/>
                          <a:ea typeface="Yu Mincho" panose="02020400000000000000" pitchFamily="18" charset="-128"/>
                        </a:rPr>
                        <a:t>No</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Air Compressor</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Amount</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300">
                          <a:effectLst/>
                          <a:latin typeface="+mn-lt"/>
                        </a:rPr>
                        <a:t>Power</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3876556586"/>
                  </a:ext>
                </a:extLst>
              </a:tr>
              <a:tr h="274320">
                <a:tc>
                  <a:txBody>
                    <a:bodyPr/>
                    <a:lstStyle/>
                    <a:p>
                      <a:pPr algn="ctr">
                        <a:lnSpc>
                          <a:spcPct val="107000"/>
                        </a:lnSpc>
                        <a:spcAft>
                          <a:spcPts val="800"/>
                        </a:spcAft>
                        <a:buNone/>
                      </a:pPr>
                      <a:r>
                        <a:rPr lang="en-GB" sz="1300">
                          <a:effectLst/>
                          <a:latin typeface="+mn-lt"/>
                        </a:rPr>
                        <a:t>1</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dirty="0" err="1">
                          <a:effectLst/>
                          <a:latin typeface="+mn-lt"/>
                        </a:rPr>
                        <a:t>Fusheng</a:t>
                      </a:r>
                      <a:r>
                        <a:rPr lang="en-GB" sz="1300" dirty="0">
                          <a:effectLst/>
                          <a:latin typeface="+mn-lt"/>
                        </a:rPr>
                        <a:t> – Taiwan</a:t>
                      </a:r>
                      <a:endParaRPr lang="en-US" sz="1300" dirty="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01</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22</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468338545"/>
                  </a:ext>
                </a:extLst>
              </a:tr>
              <a:tr h="274320">
                <a:tc>
                  <a:txBody>
                    <a:bodyPr/>
                    <a:lstStyle/>
                    <a:p>
                      <a:pPr algn="ctr">
                        <a:lnSpc>
                          <a:spcPct val="107000"/>
                        </a:lnSpc>
                        <a:spcAft>
                          <a:spcPts val="800"/>
                        </a:spcAft>
                        <a:buNone/>
                      </a:pPr>
                      <a:r>
                        <a:rPr lang="en-GB" sz="1300">
                          <a:effectLst/>
                          <a:latin typeface="+mn-lt"/>
                        </a:rPr>
                        <a:t>2</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a:effectLst/>
                          <a:latin typeface="+mn-lt"/>
                        </a:rPr>
                        <a:t>Chicago Pneumatic – Belgium</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02</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75</a:t>
                      </a:r>
                      <a:endParaRPr lang="en-US" sz="130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2817518042"/>
                  </a:ext>
                </a:extLst>
              </a:tr>
              <a:tr h="274320">
                <a:tc>
                  <a:txBody>
                    <a:bodyPr/>
                    <a:lstStyle/>
                    <a:p>
                      <a:pPr algn="ctr">
                        <a:lnSpc>
                          <a:spcPct val="107000"/>
                        </a:lnSpc>
                        <a:spcAft>
                          <a:spcPts val="800"/>
                        </a:spcAft>
                        <a:buNone/>
                      </a:pPr>
                      <a:r>
                        <a:rPr lang="en-GB" sz="1300">
                          <a:effectLst/>
                          <a:latin typeface="+mn-lt"/>
                        </a:rPr>
                        <a:t>3</a:t>
                      </a:r>
                      <a:endParaRPr lang="en-US" sz="1300">
                        <a:effectLst/>
                        <a:latin typeface="+mn-lt"/>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300">
                          <a:effectLst/>
                          <a:latin typeface="+mn-lt"/>
                        </a:rPr>
                        <a:t>Fusheng – Taiwan</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a:effectLst/>
                          <a:latin typeface="+mn-lt"/>
                        </a:rPr>
                        <a:t>02</a:t>
                      </a:r>
                      <a:endParaRPr lang="en-US" sz="1300">
                        <a:effectLst/>
                        <a:latin typeface="+mn-lt"/>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300" dirty="0">
                          <a:effectLst/>
                          <a:latin typeface="+mn-lt"/>
                        </a:rPr>
                        <a:t>75</a:t>
                      </a:r>
                      <a:endParaRPr lang="en-US" sz="1300" dirty="0">
                        <a:effectLst/>
                        <a:latin typeface="+mn-lt"/>
                        <a:ea typeface="Yu Mincho" panose="02020400000000000000" pitchFamily="18" charset="-128"/>
                      </a:endParaRPr>
                    </a:p>
                  </a:txBody>
                  <a:tcPr marL="68580" marR="68580" marT="0" marB="0" anchor="ctr"/>
                </a:tc>
                <a:extLst>
                  <a:ext uri="{0D108BD9-81ED-4DB2-BD59-A6C34878D82A}">
                    <a16:rowId xmlns:a16="http://schemas.microsoft.com/office/drawing/2014/main" val="3374947678"/>
                  </a:ext>
                </a:extLst>
              </a:tr>
            </a:tbl>
          </a:graphicData>
        </a:graphic>
      </p:graphicFrame>
      <p:sp>
        <p:nvSpPr>
          <p:cNvPr id="6" name="TextBox 5">
            <a:extLst>
              <a:ext uri="{FF2B5EF4-FFF2-40B4-BE49-F238E27FC236}">
                <a16:creationId xmlns:a16="http://schemas.microsoft.com/office/drawing/2014/main" id="{CFEB098E-51E9-722E-9BF6-AFB54D66B116}"/>
              </a:ext>
            </a:extLst>
          </p:cNvPr>
          <p:cNvSpPr txBox="1"/>
          <p:nvPr/>
        </p:nvSpPr>
        <p:spPr>
          <a:xfrm>
            <a:off x="457199" y="3062142"/>
            <a:ext cx="8229600" cy="1569660"/>
          </a:xfrm>
          <a:prstGeom prst="rect">
            <a:avLst/>
          </a:prstGeom>
          <a:noFill/>
        </p:spPr>
        <p:txBody>
          <a:bodyPr wrap="square">
            <a:spAutoFit/>
          </a:bodyPr>
          <a:lstStyle/>
          <a:p>
            <a:pPr marL="285750" lvl="0" indent="-285750" algn="just">
              <a:spcBef>
                <a:spcPts val="300"/>
              </a:spcBef>
              <a:buFont typeface="Arial" panose="020B0604020202020204" pitchFamily="34" charset="0"/>
              <a:buChar char="•"/>
            </a:pPr>
            <a:r>
              <a:rPr lang="en-US" sz="1600">
                <a:latin typeface="+mn-lt"/>
                <a:ea typeface="Batang" panose="02030600000101010101" pitchFamily="18" charset="-127"/>
                <a:cs typeface="Times New Roman" panose="02020603050405020304" pitchFamily="18" charset="0"/>
              </a:rPr>
              <a:t>The air compressor system is designed in sync with the moisture separation air conditioner which is arranged and operated according to the central controller. These air compressors operate in alternating mode and when the pressure is lower than the set pressure, all 4 machines operate together to reach the set pressure. These air compressors are cooled by cooling towers, so the working efficiency of air compressors is relatively high</a:t>
            </a:r>
            <a:r>
              <a:rPr lang="vi-VN" sz="1600">
                <a:solidFill>
                  <a:srgbClr val="000000"/>
                </a:solidFill>
                <a:effectLst/>
                <a:latin typeface="+mn-lt"/>
                <a:ea typeface="Batang" panose="02030600000101010101" pitchFamily="18" charset="-127"/>
                <a:cs typeface="Times New Roman" panose="02020603050405020304" pitchFamily="18" charset="0"/>
              </a:rPr>
              <a:t>. </a:t>
            </a:r>
            <a:endParaRPr lang="en-US" sz="1600" dirty="0">
              <a:solidFill>
                <a:srgbClr val="000000"/>
              </a:solidFill>
              <a:effectLst/>
              <a:latin typeface="+mn-lt"/>
              <a:ea typeface="Batang" panose="02030600000101010101" pitchFamily="18" charset="-127"/>
            </a:endParaRPr>
          </a:p>
        </p:txBody>
      </p:sp>
    </p:spTree>
    <p:extLst>
      <p:ext uri="{BB962C8B-B14F-4D97-AF65-F5344CB8AC3E}">
        <p14:creationId xmlns:p14="http://schemas.microsoft.com/office/powerpoint/2010/main" val="3710854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E8CED-4040-39A5-D6BF-39E2C4429C5B}"/>
              </a:ext>
            </a:extLst>
          </p:cNvPr>
          <p:cNvSpPr>
            <a:spLocks noGrp="1"/>
          </p:cNvSpPr>
          <p:nvPr>
            <p:ph type="title"/>
          </p:nvPr>
        </p:nvSpPr>
        <p:spPr>
          <a:xfrm>
            <a:off x="457199" y="326414"/>
            <a:ext cx="8229600" cy="371400"/>
          </a:xfrm>
        </p:spPr>
        <p:txBody>
          <a:bodyPr>
            <a:noAutofit/>
          </a:bodyPr>
          <a:lstStyle/>
          <a:p>
            <a:r>
              <a:rPr lang="vi-VN" sz="2400" dirty="0">
                <a:solidFill>
                  <a:schemeClr val="accent1">
                    <a:lumMod val="50000"/>
                  </a:schemeClr>
                </a:solidFill>
              </a:rPr>
              <a:t>Air compressor construction</a:t>
            </a:r>
            <a:endParaRPr lang="en-US" sz="2400" dirty="0">
              <a:solidFill>
                <a:schemeClr val="accent1">
                  <a:lumMod val="50000"/>
                </a:schemeClr>
              </a:solidFill>
            </a:endParaRPr>
          </a:p>
        </p:txBody>
      </p:sp>
      <p:pic>
        <p:nvPicPr>
          <p:cNvPr id="3" name="Picture 2">
            <a:extLst>
              <a:ext uri="{FF2B5EF4-FFF2-40B4-BE49-F238E27FC236}">
                <a16:creationId xmlns:a16="http://schemas.microsoft.com/office/drawing/2014/main" id="{8B2BA351-30D8-4C47-A9D5-F881FD688EF5}"/>
              </a:ext>
            </a:extLst>
          </p:cNvPr>
          <p:cNvPicPr>
            <a:picLocks noChangeAspect="1"/>
          </p:cNvPicPr>
          <p:nvPr/>
        </p:nvPicPr>
        <p:blipFill>
          <a:blip r:embed="rId2"/>
          <a:stretch>
            <a:fillRect/>
          </a:stretch>
        </p:blipFill>
        <p:spPr>
          <a:xfrm>
            <a:off x="2071338" y="1028484"/>
            <a:ext cx="5001323" cy="3086531"/>
          </a:xfrm>
          <a:prstGeom prst="rect">
            <a:avLst/>
          </a:prstGeom>
        </p:spPr>
      </p:pic>
    </p:spTree>
    <p:extLst>
      <p:ext uri="{BB962C8B-B14F-4D97-AF65-F5344CB8AC3E}">
        <p14:creationId xmlns:p14="http://schemas.microsoft.com/office/powerpoint/2010/main" val="1332447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48EC6-F805-F40B-FBC6-F8032C7EA935}"/>
              </a:ext>
            </a:extLst>
          </p:cNvPr>
          <p:cNvSpPr>
            <a:spLocks noGrp="1"/>
          </p:cNvSpPr>
          <p:nvPr>
            <p:ph type="title"/>
          </p:nvPr>
        </p:nvSpPr>
        <p:spPr>
          <a:xfrm>
            <a:off x="457199" y="333503"/>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Operating parameters</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DF5937A6-8833-5A33-364F-AA7CAD4F1E4F}"/>
              </a:ext>
            </a:extLst>
          </p:cNvPr>
          <p:cNvGraphicFramePr>
            <a:graphicFrameLocks noGrp="1"/>
          </p:cNvGraphicFramePr>
          <p:nvPr/>
        </p:nvGraphicFramePr>
        <p:xfrm>
          <a:off x="772633" y="912304"/>
          <a:ext cx="7513674" cy="3702229"/>
        </p:xfrm>
        <a:graphic>
          <a:graphicData uri="http://schemas.openxmlformats.org/drawingml/2006/table">
            <a:tbl>
              <a:tblPr firstRow="1" firstCol="1" bandRow="1">
                <a:tableStyleId>{284E427A-3D55-4303-BF80-6455036E1DE7}</a:tableStyleId>
              </a:tblPr>
              <a:tblGrid>
                <a:gridCol w="3629661">
                  <a:extLst>
                    <a:ext uri="{9D8B030D-6E8A-4147-A177-3AD203B41FA5}">
                      <a16:colId xmlns:a16="http://schemas.microsoft.com/office/drawing/2014/main" val="1962959336"/>
                    </a:ext>
                  </a:extLst>
                </a:gridCol>
                <a:gridCol w="1622349">
                  <a:extLst>
                    <a:ext uri="{9D8B030D-6E8A-4147-A177-3AD203B41FA5}">
                      <a16:colId xmlns:a16="http://schemas.microsoft.com/office/drawing/2014/main" val="3756735326"/>
                    </a:ext>
                  </a:extLst>
                </a:gridCol>
                <a:gridCol w="2261664">
                  <a:extLst>
                    <a:ext uri="{9D8B030D-6E8A-4147-A177-3AD203B41FA5}">
                      <a16:colId xmlns:a16="http://schemas.microsoft.com/office/drawing/2014/main" val="3959211451"/>
                    </a:ext>
                  </a:extLst>
                </a:gridCol>
              </a:tblGrid>
              <a:tr h="253914">
                <a:tc>
                  <a:txBody>
                    <a:bodyPr/>
                    <a:lstStyle/>
                    <a:p>
                      <a:pPr algn="ctr">
                        <a:lnSpc>
                          <a:spcPct val="107000"/>
                        </a:lnSpc>
                        <a:spcAft>
                          <a:spcPts val="800"/>
                        </a:spcAft>
                        <a:buNone/>
                      </a:pPr>
                      <a:r>
                        <a:rPr lang="vi-VN" sz="1600" b="1">
                          <a:effectLst/>
                        </a:rPr>
                        <a:t>Parameter</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b="1">
                          <a:effectLst/>
                        </a:rPr>
                        <a:t>Unit</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b="1">
                          <a:effectLst/>
                        </a:rPr>
                        <a:t>Value</a:t>
                      </a:r>
                      <a:endParaRPr lang="en-US" sz="1600" b="1"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045229089"/>
                  </a:ext>
                </a:extLst>
              </a:tr>
              <a:tr h="253914">
                <a:tc>
                  <a:txBody>
                    <a:bodyPr/>
                    <a:lstStyle/>
                    <a:p>
                      <a:pPr>
                        <a:lnSpc>
                          <a:spcPct val="107000"/>
                        </a:lnSpc>
                        <a:spcAft>
                          <a:spcPts val="800"/>
                        </a:spcAft>
                        <a:buNone/>
                      </a:pPr>
                      <a:r>
                        <a:rPr lang="en-GB" sz="1600" b="0">
                          <a:effectLst/>
                        </a:rPr>
                        <a:t>Ambient Temperature</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33</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179996439"/>
                  </a:ext>
                </a:extLst>
              </a:tr>
              <a:tr h="253914">
                <a:tc>
                  <a:txBody>
                    <a:bodyPr/>
                    <a:lstStyle/>
                    <a:p>
                      <a:pPr>
                        <a:lnSpc>
                          <a:spcPct val="107000"/>
                        </a:lnSpc>
                        <a:spcAft>
                          <a:spcPts val="800"/>
                        </a:spcAft>
                        <a:buNone/>
                      </a:pPr>
                      <a:r>
                        <a:rPr lang="vi-VN" sz="1600" b="0">
                          <a:effectLst/>
                        </a:rPr>
                        <a:t>Ambient humidity</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600">
                          <a:effectLst/>
                        </a:rPr>
                        <a:t>%</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77,7</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105632533"/>
                  </a:ext>
                </a:extLst>
              </a:tr>
              <a:tr h="336031">
                <a:tc>
                  <a:txBody>
                    <a:bodyPr/>
                    <a:lstStyle/>
                    <a:p>
                      <a:pPr>
                        <a:lnSpc>
                          <a:spcPct val="107000"/>
                        </a:lnSpc>
                        <a:spcAft>
                          <a:spcPts val="800"/>
                        </a:spcAft>
                        <a:buNone/>
                      </a:pPr>
                      <a:r>
                        <a:rPr lang="vi-VN" sz="1600" b="0">
                          <a:effectLst/>
                        </a:rPr>
                        <a:t>Closing Pressure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50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6,25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1185612479"/>
                  </a:ext>
                </a:extLst>
              </a:tr>
              <a:tr h="253914">
                <a:tc>
                  <a:txBody>
                    <a:bodyPr/>
                    <a:lstStyle/>
                    <a:p>
                      <a:pPr>
                        <a:lnSpc>
                          <a:spcPct val="107000"/>
                        </a:lnSpc>
                        <a:spcAft>
                          <a:spcPts val="800"/>
                        </a:spcAft>
                        <a:buNone/>
                      </a:pPr>
                      <a:r>
                        <a:rPr lang="vi-VN" sz="1600" b="0">
                          <a:effectLst/>
                        </a:rPr>
                        <a:t>Shear Pressure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6,65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1477795800"/>
                  </a:ext>
                </a:extLst>
              </a:tr>
              <a:tr h="253914">
                <a:tc gridSpan="3">
                  <a:txBody>
                    <a:bodyPr/>
                    <a:lstStyle/>
                    <a:p>
                      <a:pPr>
                        <a:lnSpc>
                          <a:spcPct val="107000"/>
                        </a:lnSpc>
                        <a:spcAft>
                          <a:spcPts val="800"/>
                        </a:spcAft>
                        <a:buNone/>
                      </a:pPr>
                      <a:r>
                        <a:rPr lang="en-GB" sz="1600" b="0">
                          <a:effectLst/>
                        </a:rPr>
                        <a:t>Air Compressor</a:t>
                      </a: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tc hMerge="1">
                  <a:txBody>
                    <a:bodyPr/>
                    <a:lstStyle/>
                    <a:p>
                      <a:endParaRPr lang="en-US"/>
                    </a:p>
                  </a:txBody>
                  <a:tcPr/>
                </a:tc>
                <a:tc hMerge="1">
                  <a:txBody>
                    <a:bodyPr/>
                    <a:lstStyle/>
                    <a:p>
                      <a:pPr>
                        <a:lnSpc>
                          <a:spcPct val="107000"/>
                        </a:lnSpc>
                        <a:spcAft>
                          <a:spcPts val="800"/>
                        </a:spcAft>
                        <a:buNone/>
                      </a:pPr>
                      <a:endParaRPr lang="en-US" sz="1600" b="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911417791"/>
                  </a:ext>
                </a:extLst>
              </a:tr>
              <a:tr h="360324">
                <a:tc>
                  <a:txBody>
                    <a:bodyPr/>
                    <a:lstStyle/>
                    <a:p>
                      <a:pPr>
                        <a:lnSpc>
                          <a:spcPct val="107000"/>
                        </a:lnSpc>
                        <a:spcAft>
                          <a:spcPts val="800"/>
                        </a:spcAft>
                        <a:buNone/>
                      </a:pPr>
                      <a:r>
                        <a:rPr lang="en-US" sz="1600" b="0">
                          <a:effectLst/>
                        </a:rPr>
                        <a:t>Air compressor working pressure 2&amp;3</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8,5</a:t>
                      </a:r>
                      <a:endParaRPr lang="en-US" sz="160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4005825440"/>
                  </a:ext>
                </a:extLst>
              </a:tr>
              <a:tr h="360324">
                <a:tc>
                  <a:txBody>
                    <a:bodyPr/>
                    <a:lstStyle/>
                    <a:p>
                      <a:pPr>
                        <a:lnSpc>
                          <a:spcPct val="107000"/>
                        </a:lnSpc>
                        <a:spcAft>
                          <a:spcPts val="800"/>
                        </a:spcAft>
                        <a:buNone/>
                      </a:pPr>
                      <a:r>
                        <a:rPr lang="en-US" sz="1600" b="0">
                          <a:effectLst/>
                        </a:rPr>
                        <a:t>Air compressor working pressure 4 &amp; 5</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a:effectLst/>
                        </a:rPr>
                        <a:t>bar</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8</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17655941"/>
                  </a:ext>
                </a:extLst>
              </a:tr>
              <a:tr h="253914">
                <a:tc>
                  <a:txBody>
                    <a:bodyPr/>
                    <a:lstStyle/>
                    <a:p>
                      <a:pPr>
                        <a:lnSpc>
                          <a:spcPct val="107000"/>
                        </a:lnSpc>
                        <a:spcAft>
                          <a:spcPts val="800"/>
                        </a:spcAft>
                        <a:buNone/>
                      </a:pPr>
                      <a:r>
                        <a:rPr lang="en-GB" sz="1600" b="0">
                          <a:effectLst/>
                        </a:rPr>
                        <a:t>Shell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33,7– 36,5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3705969574"/>
                  </a:ext>
                </a:extLst>
              </a:tr>
              <a:tr h="253914">
                <a:tc>
                  <a:txBody>
                    <a:bodyPr/>
                    <a:lstStyle/>
                    <a:p>
                      <a:pPr>
                        <a:lnSpc>
                          <a:spcPct val="107000"/>
                        </a:lnSpc>
                        <a:spcAft>
                          <a:spcPts val="800"/>
                        </a:spcAft>
                        <a:buNone/>
                      </a:pPr>
                      <a:r>
                        <a:rPr lang="en-GB" sz="1600" b="0">
                          <a:effectLst/>
                        </a:rPr>
                        <a:t>Inlet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28,6 – 30,2</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409581980"/>
                  </a:ext>
                </a:extLst>
              </a:tr>
              <a:tr h="253914">
                <a:tc>
                  <a:txBody>
                    <a:bodyPr/>
                    <a:lstStyle/>
                    <a:p>
                      <a:pPr>
                        <a:lnSpc>
                          <a:spcPct val="107000"/>
                        </a:lnSpc>
                        <a:spcAft>
                          <a:spcPts val="800"/>
                        </a:spcAft>
                        <a:buNone/>
                      </a:pPr>
                      <a:r>
                        <a:rPr lang="en-GB" sz="1600" b="0">
                          <a:effectLst/>
                        </a:rPr>
                        <a:t>Outlet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29,7 – 33,5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4051004489"/>
                  </a:ext>
                </a:extLst>
              </a:tr>
              <a:tr h="253914">
                <a:tc>
                  <a:txBody>
                    <a:bodyPr/>
                    <a:lstStyle/>
                    <a:p>
                      <a:pPr>
                        <a:lnSpc>
                          <a:spcPct val="107000"/>
                        </a:lnSpc>
                        <a:spcAft>
                          <a:spcPts val="800"/>
                        </a:spcAft>
                        <a:buNone/>
                      </a:pPr>
                      <a:r>
                        <a:rPr lang="en-GB" sz="1600" b="0">
                          <a:effectLst/>
                        </a:rPr>
                        <a:t>Drain water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34,3 – 35,2</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746695083"/>
                  </a:ext>
                </a:extLst>
              </a:tr>
              <a:tr h="360324">
                <a:tc>
                  <a:txBody>
                    <a:bodyPr/>
                    <a:lstStyle/>
                    <a:p>
                      <a:pPr>
                        <a:lnSpc>
                          <a:spcPct val="107000"/>
                        </a:lnSpc>
                        <a:spcAft>
                          <a:spcPts val="800"/>
                        </a:spcAft>
                        <a:buNone/>
                      </a:pPr>
                      <a:r>
                        <a:rPr lang="vi-VN" sz="1600" b="0">
                          <a:effectLst/>
                        </a:rPr>
                        <a:t>Exhaust compressed air temperature</a:t>
                      </a:r>
                      <a:endParaRPr lang="en-US" sz="1600" b="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600" baseline="30000">
                          <a:effectLst/>
                        </a:rPr>
                        <a:t>o</a:t>
                      </a:r>
                      <a:r>
                        <a:rPr lang="en-GB" sz="1600">
                          <a:effectLst/>
                        </a:rPr>
                        <a:t>C</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600">
                          <a:effectLst/>
                        </a:rPr>
                        <a:t>34,9 – 36,5</a:t>
                      </a:r>
                      <a:endParaRPr lang="en-US" sz="1600" dirty="0">
                        <a:effectLst/>
                        <a:latin typeface="Times New Roman" panose="02020603050405020304" pitchFamily="18" charset="0"/>
                        <a:ea typeface="Yu Mincho" panose="02020400000000000000" pitchFamily="18" charset="-128"/>
                      </a:endParaRPr>
                    </a:p>
                  </a:txBody>
                  <a:tcPr marL="55935" marR="55935" marT="0" marB="0" anchor="ctr"/>
                </a:tc>
                <a:extLst>
                  <a:ext uri="{0D108BD9-81ED-4DB2-BD59-A6C34878D82A}">
                    <a16:rowId xmlns:a16="http://schemas.microsoft.com/office/drawing/2014/main" val="2497179695"/>
                  </a:ext>
                </a:extLst>
              </a:tr>
            </a:tbl>
          </a:graphicData>
        </a:graphic>
      </p:graphicFrame>
    </p:spTree>
    <p:extLst>
      <p:ext uri="{BB962C8B-B14F-4D97-AF65-F5344CB8AC3E}">
        <p14:creationId xmlns:p14="http://schemas.microsoft.com/office/powerpoint/2010/main" val="2430594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22329" y="334345"/>
            <a:ext cx="8229600" cy="371400"/>
          </a:xfrm>
        </p:spPr>
        <p:txBody>
          <a:bodyPr>
            <a:noAutofit/>
          </a:bodyPr>
          <a:lstStyle/>
          <a:p>
            <a:r>
              <a:rPr lang="vi-VN" sz="2400" dirty="0">
                <a:solidFill>
                  <a:schemeClr val="accent1">
                    <a:lumMod val="50000"/>
                  </a:schemeClr>
                </a:solidFill>
                <a:latin typeface="Arial" panose="020B0604020202020204" pitchFamily="34" charset="0"/>
                <a:cs typeface="Arial" panose="020B0604020202020204" pitchFamily="34" charset="0"/>
              </a:rPr>
              <a:t>Measured electricity statistics</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D1C95A52-D1A3-979A-1CCA-624DCB93C75B}"/>
              </a:ext>
            </a:extLst>
          </p:cNvPr>
          <p:cNvGraphicFramePr>
            <a:graphicFrameLocks noGrp="1"/>
          </p:cNvGraphicFramePr>
          <p:nvPr/>
        </p:nvGraphicFramePr>
        <p:xfrm>
          <a:off x="457200" y="915494"/>
          <a:ext cx="8229601" cy="1758443"/>
        </p:xfrm>
        <a:graphic>
          <a:graphicData uri="http://schemas.openxmlformats.org/drawingml/2006/table">
            <a:tbl>
              <a:tblPr firstRow="1" firstCol="1" bandRow="1">
                <a:tableStyleId>{284E427A-3D55-4303-BF80-6455036E1DE7}</a:tableStyleId>
              </a:tblPr>
              <a:tblGrid>
                <a:gridCol w="2983424">
                  <a:extLst>
                    <a:ext uri="{9D8B030D-6E8A-4147-A177-3AD203B41FA5}">
                      <a16:colId xmlns:a16="http://schemas.microsoft.com/office/drawing/2014/main" val="4045181051"/>
                    </a:ext>
                  </a:extLst>
                </a:gridCol>
                <a:gridCol w="1243649">
                  <a:extLst>
                    <a:ext uri="{9D8B030D-6E8A-4147-A177-3AD203B41FA5}">
                      <a16:colId xmlns:a16="http://schemas.microsoft.com/office/drawing/2014/main" val="2117138447"/>
                    </a:ext>
                  </a:extLst>
                </a:gridCol>
                <a:gridCol w="992372">
                  <a:extLst>
                    <a:ext uri="{9D8B030D-6E8A-4147-A177-3AD203B41FA5}">
                      <a16:colId xmlns:a16="http://schemas.microsoft.com/office/drawing/2014/main" val="3941232850"/>
                    </a:ext>
                  </a:extLst>
                </a:gridCol>
                <a:gridCol w="964019">
                  <a:extLst>
                    <a:ext uri="{9D8B030D-6E8A-4147-A177-3AD203B41FA5}">
                      <a16:colId xmlns:a16="http://schemas.microsoft.com/office/drawing/2014/main" val="3478111758"/>
                    </a:ext>
                  </a:extLst>
                </a:gridCol>
                <a:gridCol w="1027814">
                  <a:extLst>
                    <a:ext uri="{9D8B030D-6E8A-4147-A177-3AD203B41FA5}">
                      <a16:colId xmlns:a16="http://schemas.microsoft.com/office/drawing/2014/main" val="1965895210"/>
                    </a:ext>
                  </a:extLst>
                </a:gridCol>
                <a:gridCol w="1018323">
                  <a:extLst>
                    <a:ext uri="{9D8B030D-6E8A-4147-A177-3AD203B41FA5}">
                      <a16:colId xmlns:a16="http://schemas.microsoft.com/office/drawing/2014/main" val="2914880359"/>
                    </a:ext>
                  </a:extLst>
                </a:gridCol>
              </a:tblGrid>
              <a:tr h="274320">
                <a:tc>
                  <a:txBody>
                    <a:bodyPr/>
                    <a:lstStyle/>
                    <a:p>
                      <a:pPr algn="ctr">
                        <a:lnSpc>
                          <a:spcPct val="107000"/>
                        </a:lnSpc>
                        <a:spcAft>
                          <a:spcPts val="800"/>
                        </a:spcAft>
                        <a:buNone/>
                      </a:pPr>
                      <a:r>
                        <a:rPr lang="vi-VN" sz="1600">
                          <a:effectLst/>
                        </a:rPr>
                        <a:t>Parameter</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600">
                          <a:effectLst/>
                        </a:rPr>
                        <a:t>Unit</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4</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100">
                          <a:effectLst/>
                        </a:rPr>
                        <a:t>Air Compressor 5</a:t>
                      </a:r>
                      <a:endParaRPr lang="en-US" sz="11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779705650"/>
                  </a:ext>
                </a:extLst>
              </a:tr>
              <a:tr h="274320">
                <a:tc>
                  <a:txBody>
                    <a:bodyPr/>
                    <a:lstStyle/>
                    <a:p>
                      <a:pPr>
                        <a:lnSpc>
                          <a:spcPct val="107000"/>
                        </a:lnSpc>
                        <a:spcAft>
                          <a:spcPts val="800"/>
                        </a:spcAft>
                        <a:buNone/>
                      </a:pPr>
                      <a:r>
                        <a:rPr lang="vi-VN" sz="1600" b="0">
                          <a:effectLst/>
                        </a:rPr>
                        <a:t>Operating capacity with load</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kW</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84,0</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83,5</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93,9</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a:effectLst/>
                        </a:rPr>
                        <a:t>89,2</a:t>
                      </a:r>
                      <a:endParaRPr lang="en-US" sz="16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4201233927"/>
                  </a:ext>
                </a:extLst>
              </a:tr>
              <a:tr h="409639">
                <a:tc>
                  <a:txBody>
                    <a:bodyPr/>
                    <a:lstStyle/>
                    <a:p>
                      <a:pPr>
                        <a:lnSpc>
                          <a:spcPct val="107000"/>
                        </a:lnSpc>
                        <a:spcAft>
                          <a:spcPts val="800"/>
                        </a:spcAft>
                        <a:buNone/>
                      </a:pPr>
                      <a:r>
                        <a:rPr lang="vi-VN" sz="1600" b="0">
                          <a:effectLst/>
                        </a:rPr>
                        <a:t>Operating capacity with no load</a:t>
                      </a:r>
                      <a:endParaRPr lang="en-US" sz="1600" b="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kW</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42,6</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35,1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40,2</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a:effectLst/>
                        </a:rPr>
                        <a:t>44,0</a:t>
                      </a:r>
                      <a:endParaRPr lang="en-US" sz="16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596697843"/>
                  </a:ext>
                </a:extLst>
              </a:tr>
              <a:tr h="274320">
                <a:tc>
                  <a:txBody>
                    <a:bodyPr/>
                    <a:lstStyle/>
                    <a:p>
                      <a:pPr>
                        <a:lnSpc>
                          <a:spcPct val="107000"/>
                        </a:lnSpc>
                        <a:spcAft>
                          <a:spcPts val="800"/>
                        </a:spcAft>
                        <a:buNone/>
                      </a:pPr>
                      <a:r>
                        <a:rPr lang="en-GB" sz="1600" b="0">
                          <a:effectLst/>
                        </a:rPr>
                        <a:t>Power Factor</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US" sz="1600">
                          <a:effectLst/>
                        </a:rPr>
                        <a:t>-</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0,83</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 0,81</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 0,81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600" dirty="0">
                          <a:effectLst/>
                        </a:rPr>
                        <a:t>0,95</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813648004"/>
                  </a:ext>
                </a:extLst>
              </a:tr>
              <a:tr h="274320">
                <a:tc>
                  <a:txBody>
                    <a:bodyPr/>
                    <a:lstStyle/>
                    <a:p>
                      <a:pPr>
                        <a:lnSpc>
                          <a:spcPct val="107000"/>
                        </a:lnSpc>
                        <a:spcAft>
                          <a:spcPts val="800"/>
                        </a:spcAft>
                        <a:buNone/>
                      </a:pPr>
                      <a:r>
                        <a:rPr lang="vi-VN" sz="1600" b="0">
                          <a:effectLst/>
                        </a:rPr>
                        <a:t>No- load operation ratio</a:t>
                      </a:r>
                      <a:endParaRPr lang="en-US" sz="1600" b="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600">
                          <a:effectLst/>
                        </a:rPr>
                        <a:t>%</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58</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43</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a:effectLst/>
                        </a:rPr>
                        <a:t>17</a:t>
                      </a:r>
                      <a:endParaRPr lang="en-US" sz="16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600" dirty="0">
                          <a:effectLst/>
                        </a:rPr>
                        <a:t>31</a:t>
                      </a:r>
                      <a:endParaRPr lang="en-US" sz="16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2494357499"/>
                  </a:ext>
                </a:extLst>
              </a:tr>
            </a:tbl>
          </a:graphicData>
        </a:graphic>
      </p:graphicFrame>
      <p:sp>
        <p:nvSpPr>
          <p:cNvPr id="5" name="TextBox 4">
            <a:extLst>
              <a:ext uri="{FF2B5EF4-FFF2-40B4-BE49-F238E27FC236}">
                <a16:creationId xmlns:a16="http://schemas.microsoft.com/office/drawing/2014/main" id="{BE6262D1-C811-D85A-16AB-AAFFA0FA777A}"/>
              </a:ext>
            </a:extLst>
          </p:cNvPr>
          <p:cNvSpPr txBox="1"/>
          <p:nvPr/>
        </p:nvSpPr>
        <p:spPr>
          <a:xfrm>
            <a:off x="457199" y="2774920"/>
            <a:ext cx="8229599" cy="1815882"/>
          </a:xfrm>
          <a:prstGeom prst="rect">
            <a:avLst/>
          </a:prstGeom>
          <a:noFill/>
        </p:spPr>
        <p:txBody>
          <a:bodyPr wrap="square">
            <a:spAutoFit/>
          </a:bodyPr>
          <a:lstStyle/>
          <a:p>
            <a:pPr algn="just"/>
            <a:r>
              <a:rPr lang="en-US" sz="1600" dirty="0">
                <a:latin typeface="Arial" panose="020B0604020202020204" pitchFamily="34" charset="0"/>
                <a:ea typeface="Yu Mincho" panose="02020400000000000000" pitchFamily="18" charset="-128"/>
                <a:cs typeface="Arial" panose="020B0604020202020204" pitchFamily="34" charset="0"/>
              </a:rPr>
              <a:t>The loaded running capacity of the air compressors is relatively high compared to the rated capacity. Air compressors when idling have a capacity ranging from 35.1 to 44 kW; causing unnecessary power consumption when in standby mode. </a:t>
            </a:r>
            <a:r>
              <a:rPr lang="en-US" sz="1600" dirty="0"/>
              <a:t>The power factor of air compressors is low</a:t>
            </a:r>
            <a:r>
              <a:rPr lang="en-US" sz="1600" dirty="0">
                <a:latin typeface="Arial" panose="020B0604020202020204" pitchFamily="34" charset="0"/>
                <a:ea typeface="Yu Mincho" panose="02020400000000000000" pitchFamily="18" charset="-128"/>
                <a:cs typeface="Arial" panose="020B0604020202020204" pitchFamily="34" charset="0"/>
              </a:rPr>
              <a:t>. Air compressors No. 2 and 3 in the central air compressor room are regularly operated in standby mode because the air compressor system in Zone A is centrally controlled, so the machines will operate in the mode of calling the machines in turn when the load demand </a:t>
            </a:r>
            <a:r>
              <a:rPr lang="vi-VN" sz="1600" dirty="0">
                <a:latin typeface="Arial" panose="020B0604020202020204" pitchFamily="34" charset="0"/>
                <a:ea typeface="Yu Mincho" panose="02020400000000000000" pitchFamily="18" charset="-128"/>
                <a:cs typeface="Arial" panose="020B0604020202020204" pitchFamily="34" charset="0"/>
              </a:rPr>
              <a:t>increases.</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0129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B53F-47E1-59E1-35D7-19142EF7B128}"/>
              </a:ext>
            </a:extLst>
          </p:cNvPr>
          <p:cNvSpPr>
            <a:spLocks noGrp="1"/>
          </p:cNvSpPr>
          <p:nvPr>
            <p:ph type="title"/>
          </p:nvPr>
        </p:nvSpPr>
        <p:spPr>
          <a:xfrm>
            <a:off x="400013" y="358848"/>
            <a:ext cx="8229600" cy="371400"/>
          </a:xfrm>
        </p:spPr>
        <p:txBody>
          <a:bodyPr>
            <a:noAutofit/>
          </a:bodyPr>
          <a:lstStyle/>
          <a:p>
            <a:r>
              <a:rPr lang="en-US" sz="2400" dirty="0">
                <a:solidFill>
                  <a:schemeClr val="accent1">
                    <a:lumMod val="50000"/>
                  </a:schemeClr>
                </a:solidFill>
              </a:rPr>
              <a:t>Compressor measurement results for 3 days</a:t>
            </a:r>
          </a:p>
        </p:txBody>
      </p:sp>
      <p:pic>
        <p:nvPicPr>
          <p:cNvPr id="4099" name="Picture 3" descr="Ảnh có chứa bàn&#10;&#10;Mô tả được tạo tự động">
            <a:extLst>
              <a:ext uri="{FF2B5EF4-FFF2-40B4-BE49-F238E27FC236}">
                <a16:creationId xmlns:a16="http://schemas.microsoft.com/office/drawing/2014/main" id="{1265B21E-0133-C9B9-7C50-CE6504F80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6702" y="935665"/>
            <a:ext cx="4370522" cy="126545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FF875DC6-616C-CE63-44C4-9629CB4B2A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6702" y="2201118"/>
            <a:ext cx="4370522" cy="1406189"/>
          </a:xfrm>
          <a:prstGeom prst="rect">
            <a:avLst/>
          </a:prstGeom>
          <a:noFill/>
          <a:extLst>
            <a:ext uri="{909E8E84-426E-40DD-AFC4-6F175D3DCCD1}">
              <a14:hiddenFill xmlns:a14="http://schemas.microsoft.com/office/drawing/2010/main">
                <a:solidFill>
                  <a:srgbClr val="FFFFFF"/>
                </a:solidFill>
              </a14:hiddenFill>
            </a:ext>
          </a:extLst>
        </p:spPr>
      </p:pic>
      <p:pic>
        <p:nvPicPr>
          <p:cNvPr id="4097" name="Hình ảnh 2">
            <a:extLst>
              <a:ext uri="{FF2B5EF4-FFF2-40B4-BE49-F238E27FC236}">
                <a16:creationId xmlns:a16="http://schemas.microsoft.com/office/drawing/2014/main" id="{89FB79CB-BDAF-0C4A-725D-24E2F3F7A6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6702" y="3607308"/>
            <a:ext cx="4370522" cy="11773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F78F64DB-05DB-4B95-5A0F-53E267C4DE63}"/>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a:extLst>
              <a:ext uri="{FF2B5EF4-FFF2-40B4-BE49-F238E27FC236}">
                <a16:creationId xmlns:a16="http://schemas.microsoft.com/office/drawing/2014/main" id="{97E498B5-A007-529C-1A19-4F300BD4BB19}"/>
              </a:ext>
            </a:extLst>
          </p:cNvPr>
          <p:cNvSpPr>
            <a:spLocks noChangeArrowheads="1"/>
          </p:cNvSpPr>
          <p:nvPr/>
        </p:nvSpPr>
        <p:spPr bwMode="auto">
          <a:xfrm>
            <a:off x="0" y="23463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A5F14840-FD25-35A0-3684-B1C905230B30}"/>
              </a:ext>
            </a:extLst>
          </p:cNvPr>
          <p:cNvSpPr>
            <a:spLocks noChangeArrowheads="1"/>
          </p:cNvSpPr>
          <p:nvPr/>
        </p:nvSpPr>
        <p:spPr bwMode="auto">
          <a:xfrm>
            <a:off x="0" y="46545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95922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457200" y="353558"/>
            <a:ext cx="8229600" cy="371400"/>
          </a:xfrm>
          <a:noFill/>
          <a:ln>
            <a:noFill/>
          </a:ln>
        </p:spPr>
        <p:txBody>
          <a:bodyPr spcFirstLastPara="1" wrap="square" lIns="91425" tIns="91425" rIns="91425" bIns="91425" anchor="ctr" anchorCtr="0">
            <a:noAutofit/>
          </a:bodyPr>
          <a:lstStyle/>
          <a:p>
            <a:r>
              <a:rPr lang="en-US" sz="2400" dirty="0">
                <a:solidFill>
                  <a:schemeClr val="accent1">
                    <a:lumMod val="50000"/>
                  </a:schemeClr>
                </a:solidFill>
                <a:latin typeface="Arial" panose="020B0604020202020204" pitchFamily="34" charset="0"/>
                <a:cs typeface="Arial" panose="020B0604020202020204" pitchFamily="34" charset="0"/>
              </a:rPr>
              <a:t>Analysis of the operation of the air compressor system</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cs typeface="Arial" panose="020B0604020202020204" pitchFamily="34" charset="0"/>
              </a:rPr>
            </a:br>
            <a:endParaRPr lang="en-150" altLang="en-150" sz="1352">
              <a:solidFill>
                <a:schemeClr val="tx1"/>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9DE91B1F-99D4-B0B1-6416-C5C8162AE175}"/>
              </a:ext>
            </a:extLst>
          </p:cNvPr>
          <p:cNvGraphicFramePr>
            <a:graphicFrameLocks noGrp="1"/>
          </p:cNvGraphicFramePr>
          <p:nvPr/>
        </p:nvGraphicFramePr>
        <p:xfrm>
          <a:off x="598119" y="894527"/>
          <a:ext cx="7947762" cy="2415741"/>
        </p:xfrm>
        <a:graphic>
          <a:graphicData uri="http://schemas.openxmlformats.org/drawingml/2006/table">
            <a:tbl>
              <a:tblPr firstRow="1" firstCol="1" bandRow="1">
                <a:tableStyleId>{284E427A-3D55-4303-BF80-6455036E1DE7}</a:tableStyleId>
              </a:tblPr>
              <a:tblGrid>
                <a:gridCol w="569833">
                  <a:extLst>
                    <a:ext uri="{9D8B030D-6E8A-4147-A177-3AD203B41FA5}">
                      <a16:colId xmlns:a16="http://schemas.microsoft.com/office/drawing/2014/main" val="3607415046"/>
                    </a:ext>
                  </a:extLst>
                </a:gridCol>
                <a:gridCol w="3450550">
                  <a:extLst>
                    <a:ext uri="{9D8B030D-6E8A-4147-A177-3AD203B41FA5}">
                      <a16:colId xmlns:a16="http://schemas.microsoft.com/office/drawing/2014/main" val="1565408007"/>
                    </a:ext>
                  </a:extLst>
                </a:gridCol>
                <a:gridCol w="745843">
                  <a:extLst>
                    <a:ext uri="{9D8B030D-6E8A-4147-A177-3AD203B41FA5}">
                      <a16:colId xmlns:a16="http://schemas.microsoft.com/office/drawing/2014/main" val="4068265887"/>
                    </a:ext>
                  </a:extLst>
                </a:gridCol>
                <a:gridCol w="857219">
                  <a:extLst>
                    <a:ext uri="{9D8B030D-6E8A-4147-A177-3AD203B41FA5}">
                      <a16:colId xmlns:a16="http://schemas.microsoft.com/office/drawing/2014/main" val="3742649075"/>
                    </a:ext>
                  </a:extLst>
                </a:gridCol>
                <a:gridCol w="829899">
                  <a:extLst>
                    <a:ext uri="{9D8B030D-6E8A-4147-A177-3AD203B41FA5}">
                      <a16:colId xmlns:a16="http://schemas.microsoft.com/office/drawing/2014/main" val="2205925259"/>
                    </a:ext>
                  </a:extLst>
                </a:gridCol>
                <a:gridCol w="740379">
                  <a:extLst>
                    <a:ext uri="{9D8B030D-6E8A-4147-A177-3AD203B41FA5}">
                      <a16:colId xmlns:a16="http://schemas.microsoft.com/office/drawing/2014/main" val="2438728686"/>
                    </a:ext>
                  </a:extLst>
                </a:gridCol>
                <a:gridCol w="754039">
                  <a:extLst>
                    <a:ext uri="{9D8B030D-6E8A-4147-A177-3AD203B41FA5}">
                      <a16:colId xmlns:a16="http://schemas.microsoft.com/office/drawing/2014/main" val="2861888771"/>
                    </a:ext>
                  </a:extLst>
                </a:gridCol>
              </a:tblGrid>
              <a:tr h="180138">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No</a:t>
                      </a:r>
                      <a:endParaRPr lang="en-US" sz="12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Parameter</a:t>
                      </a:r>
                      <a:endParaRPr lang="en-US" sz="1200" dirty="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Unit</a:t>
                      </a:r>
                      <a:endParaRPr lang="en-US" sz="12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gridSpan="3">
                  <a:txBody>
                    <a:bodyPr/>
                    <a:lstStyle/>
                    <a:p>
                      <a:pPr algn="ctr">
                        <a:lnSpc>
                          <a:spcPct val="107000"/>
                        </a:lnSpc>
                        <a:spcAft>
                          <a:spcPts val="800"/>
                        </a:spcAft>
                        <a:buNone/>
                      </a:pPr>
                      <a:r>
                        <a:rPr lang="vi-VN" sz="1100">
                          <a:effectLst/>
                          <a:latin typeface="Arial" panose="020B0604020202020204" pitchFamily="34" charset="0"/>
                          <a:cs typeface="Arial" panose="020B0604020202020204" pitchFamily="34" charset="0"/>
                        </a:rPr>
                        <a:t>Time</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hMerge="1">
                  <a:txBody>
                    <a:bodyPr/>
                    <a:lstStyle/>
                    <a:p>
                      <a:endParaRPr lang="en-US"/>
                    </a:p>
                  </a:txBody>
                  <a:tcPr/>
                </a:tc>
                <a:tc hMerge="1">
                  <a:txBody>
                    <a:bodyPr/>
                    <a:lstStyle/>
                    <a:p>
                      <a:pPr algn="ctr">
                        <a:lnSpc>
                          <a:spcPct val="107000"/>
                        </a:lnSpc>
                        <a:spcAft>
                          <a:spcPts val="800"/>
                        </a:spcAft>
                        <a:buNone/>
                      </a:pPr>
                      <a:endParaRPr lang="en-US" sz="1300">
                        <a:effectLst/>
                        <a:latin typeface="Times New Roman" panose="02020603050405020304" pitchFamily="18" charset="0"/>
                        <a:ea typeface="Yu Mincho" panose="02020400000000000000" pitchFamily="18" charset="-128"/>
                      </a:endParaRPr>
                    </a:p>
                  </a:txBody>
                  <a:tcPr marL="68580" marR="68580" marT="0" marB="0" anchor="ctr"/>
                </a:tc>
                <a:tc rowSpan="2">
                  <a:txBody>
                    <a:bodyPr/>
                    <a:lstStyle/>
                    <a:p>
                      <a:pPr algn="ctr">
                        <a:lnSpc>
                          <a:spcPct val="107000"/>
                        </a:lnSpc>
                        <a:spcAft>
                          <a:spcPts val="800"/>
                        </a:spcAft>
                        <a:buNone/>
                      </a:pPr>
                      <a:r>
                        <a:rPr lang="vi-VN" sz="1200">
                          <a:effectLst/>
                          <a:latin typeface="Arial" panose="020B0604020202020204" pitchFamily="34" charset="0"/>
                          <a:cs typeface="Arial" panose="020B0604020202020204" pitchFamily="34" charset="0"/>
                        </a:rPr>
                        <a:t>Average</a:t>
                      </a:r>
                      <a:endParaRPr lang="en-US" sz="12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extLst>
                  <a:ext uri="{0D108BD9-81ED-4DB2-BD59-A6C34878D82A}">
                    <a16:rowId xmlns:a16="http://schemas.microsoft.com/office/drawing/2014/main" val="3726566523"/>
                  </a:ext>
                </a:extLst>
              </a:tr>
              <a:tr h="28062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07000"/>
                        </a:lnSpc>
                        <a:spcAft>
                          <a:spcPts val="800"/>
                        </a:spcAft>
                        <a:buNone/>
                      </a:pPr>
                      <a:r>
                        <a:rPr lang="vi-VN" sz="1100">
                          <a:effectLst/>
                          <a:latin typeface="Arial" panose="020B0604020202020204" pitchFamily="34" charset="0"/>
                          <a:ea typeface="Yu Mincho" panose="02020400000000000000" pitchFamily="18" charset="-128"/>
                          <a:cs typeface="Arial" panose="020B0604020202020204" pitchFamily="34" charset="0"/>
                        </a:rPr>
                        <a:t>13/07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a:txBody>
                    <a:bodyPr/>
                    <a:lstStyle/>
                    <a:p>
                      <a:pPr algn="ctr"/>
                      <a:r>
                        <a:rPr lang="vi-VN" sz="1100">
                          <a:latin typeface="Arial" panose="020B0604020202020204" pitchFamily="34" charset="0"/>
                          <a:cs typeface="Arial" panose="020B0604020202020204" pitchFamily="34" charset="0"/>
                        </a:rPr>
                        <a:t>14/07</a:t>
                      </a:r>
                      <a:endParaRPr lang="en-US" sz="1100">
                        <a:latin typeface="Arial" panose="020B0604020202020204" pitchFamily="34" charset="0"/>
                        <a:cs typeface="Arial" panose="020B0604020202020204" pitchFamily="34" charset="0"/>
                      </a:endParaRPr>
                    </a:p>
                  </a:txBody>
                  <a:tcPr marL="68580" marR="68580" marT="0" marB="0" anchor="ctr"/>
                </a:tc>
                <a:tc>
                  <a:txBody>
                    <a:bodyPr/>
                    <a:lstStyle/>
                    <a:p>
                      <a:pPr algn="ctr">
                        <a:lnSpc>
                          <a:spcPct val="107000"/>
                        </a:lnSpc>
                        <a:spcAft>
                          <a:spcPts val="800"/>
                        </a:spcAft>
                        <a:buNone/>
                      </a:pPr>
                      <a:r>
                        <a:rPr lang="vi-VN" sz="1100">
                          <a:effectLst/>
                          <a:latin typeface="Arial" panose="020B0604020202020204" pitchFamily="34" charset="0"/>
                          <a:ea typeface="Yu Mincho" panose="02020400000000000000" pitchFamily="18" charset="-128"/>
                          <a:cs typeface="Arial" panose="020B0604020202020204" pitchFamily="34" charset="0"/>
                        </a:rPr>
                        <a:t>15/07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8580" marR="68580" marT="0" marB="0" anchor="ctr"/>
                </a:tc>
                <a:tc vMerge="1">
                  <a:txBody>
                    <a:bodyPr/>
                    <a:lstStyle/>
                    <a:p>
                      <a:endParaRPr lang="en-US"/>
                    </a:p>
                  </a:txBody>
                  <a:tcPr/>
                </a:tc>
                <a:extLst>
                  <a:ext uri="{0D108BD9-81ED-4DB2-BD59-A6C34878D82A}">
                    <a16:rowId xmlns:a16="http://schemas.microsoft.com/office/drawing/2014/main" val="487632724"/>
                  </a:ext>
                </a:extLst>
              </a:tr>
              <a:tr h="279283">
                <a:tc>
                  <a:txBody>
                    <a:bodyPr/>
                    <a:lstStyle/>
                    <a:p>
                      <a:r>
                        <a:rPr lang="en-US" sz="1100">
                          <a:latin typeface="Arial" panose="020B0604020202020204" pitchFamily="34" charset="0"/>
                          <a:cs typeface="Arial" panose="020B0604020202020204" pitchFamily="34" charset="0"/>
                        </a:rPr>
                        <a:t>1</a:t>
                      </a:r>
                    </a:p>
                  </a:txBody>
                  <a:tcPr anchor="ctr"/>
                </a:tc>
                <a:tc>
                  <a:txBody>
                    <a:bodyPr/>
                    <a:lstStyle/>
                    <a:p>
                      <a:r>
                        <a:rPr lang="en-US" sz="1100">
                          <a:latin typeface="Arial" panose="020B0604020202020204" pitchFamily="34" charset="0"/>
                          <a:cs typeface="Arial" panose="020B0604020202020204" pitchFamily="34" charset="0"/>
                        </a:rPr>
                        <a:t>Base load</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202</a:t>
                      </a:r>
                    </a:p>
                  </a:txBody>
                  <a:tcPr anchor="ctr"/>
                </a:tc>
                <a:tc>
                  <a:txBody>
                    <a:bodyPr/>
                    <a:lstStyle/>
                    <a:p>
                      <a:r>
                        <a:rPr lang="en-US" sz="1100">
                          <a:latin typeface="Arial" panose="020B0604020202020204" pitchFamily="34" charset="0"/>
                          <a:cs typeface="Arial" panose="020B0604020202020204" pitchFamily="34" charset="0"/>
                        </a:rPr>
                        <a:t>206</a:t>
                      </a:r>
                    </a:p>
                  </a:txBody>
                  <a:tcPr anchor="ctr"/>
                </a:tc>
                <a:tc>
                  <a:txBody>
                    <a:bodyPr/>
                    <a:lstStyle/>
                    <a:p>
                      <a:r>
                        <a:rPr lang="en-US" sz="1100">
                          <a:latin typeface="Arial" panose="020B0604020202020204" pitchFamily="34" charset="0"/>
                          <a:cs typeface="Arial" panose="020B0604020202020204" pitchFamily="34" charset="0"/>
                        </a:rPr>
                        <a:t>212</a:t>
                      </a:r>
                    </a:p>
                  </a:txBody>
                  <a:tcPr anchor="ctr"/>
                </a:tc>
                <a:tc>
                  <a:txBody>
                    <a:bodyPr/>
                    <a:lstStyle/>
                    <a:p>
                      <a:r>
                        <a:rPr lang="en-US" sz="1100">
                          <a:latin typeface="Arial" panose="020B0604020202020204" pitchFamily="34" charset="0"/>
                          <a:cs typeface="Arial" panose="020B0604020202020204" pitchFamily="34" charset="0"/>
                        </a:rPr>
                        <a:t>207</a:t>
                      </a:r>
                    </a:p>
                  </a:txBody>
                  <a:tcPr anchor="ctr"/>
                </a:tc>
                <a:extLst>
                  <a:ext uri="{0D108BD9-81ED-4DB2-BD59-A6C34878D82A}">
                    <a16:rowId xmlns:a16="http://schemas.microsoft.com/office/drawing/2014/main" val="81076137"/>
                  </a:ext>
                </a:extLst>
              </a:tr>
              <a:tr h="279283">
                <a:tc>
                  <a:txBody>
                    <a:bodyPr/>
                    <a:lstStyle/>
                    <a:p>
                      <a:r>
                        <a:rPr lang="en-US" sz="1100">
                          <a:latin typeface="Arial" panose="020B0604020202020204" pitchFamily="34" charset="0"/>
                          <a:cs typeface="Arial" panose="020B0604020202020204" pitchFamily="34" charset="0"/>
                        </a:rPr>
                        <a:t>2</a:t>
                      </a:r>
                    </a:p>
                  </a:txBody>
                  <a:tcPr anchor="ctr"/>
                </a:tc>
                <a:tc>
                  <a:txBody>
                    <a:bodyPr/>
                    <a:lstStyle/>
                    <a:p>
                      <a:r>
                        <a:rPr lang="en-US" sz="1100">
                          <a:latin typeface="Arial" panose="020B0604020202020204" pitchFamily="34" charset="0"/>
                          <a:cs typeface="Arial" panose="020B0604020202020204" pitchFamily="34" charset="0"/>
                        </a:rPr>
                        <a:t>Peak load</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383</a:t>
                      </a:r>
                    </a:p>
                  </a:txBody>
                  <a:tcPr anchor="ctr"/>
                </a:tc>
                <a:tc>
                  <a:txBody>
                    <a:bodyPr/>
                    <a:lstStyle/>
                    <a:p>
                      <a:r>
                        <a:rPr lang="en-US" sz="1100">
                          <a:latin typeface="Arial" panose="020B0604020202020204" pitchFamily="34" charset="0"/>
                          <a:cs typeface="Arial" panose="020B0604020202020204" pitchFamily="34" charset="0"/>
                        </a:rPr>
                        <a:t>372</a:t>
                      </a:r>
                    </a:p>
                  </a:txBody>
                  <a:tcPr anchor="ctr"/>
                </a:tc>
                <a:tc>
                  <a:txBody>
                    <a:bodyPr/>
                    <a:lstStyle/>
                    <a:p>
                      <a:r>
                        <a:rPr lang="en-US" sz="1100">
                          <a:latin typeface="Arial" panose="020B0604020202020204" pitchFamily="34" charset="0"/>
                          <a:cs typeface="Arial" panose="020B0604020202020204" pitchFamily="34" charset="0"/>
                        </a:rPr>
                        <a:t>366</a:t>
                      </a:r>
                    </a:p>
                  </a:txBody>
                  <a:tcPr anchor="ctr"/>
                </a:tc>
                <a:tc>
                  <a:txBody>
                    <a:bodyPr/>
                    <a:lstStyle/>
                    <a:p>
                      <a:r>
                        <a:rPr lang="en-US" sz="1100">
                          <a:latin typeface="Arial" panose="020B0604020202020204" pitchFamily="34" charset="0"/>
                          <a:cs typeface="Arial" panose="020B0604020202020204" pitchFamily="34" charset="0"/>
                        </a:rPr>
                        <a:t>374</a:t>
                      </a:r>
                    </a:p>
                  </a:txBody>
                  <a:tcPr anchor="ctr"/>
                </a:tc>
                <a:extLst>
                  <a:ext uri="{0D108BD9-81ED-4DB2-BD59-A6C34878D82A}">
                    <a16:rowId xmlns:a16="http://schemas.microsoft.com/office/drawing/2014/main" val="502147889"/>
                  </a:ext>
                </a:extLst>
              </a:tr>
              <a:tr h="279283">
                <a:tc>
                  <a:txBody>
                    <a:bodyPr/>
                    <a:lstStyle/>
                    <a:p>
                      <a:r>
                        <a:rPr lang="en-US" sz="1100">
                          <a:latin typeface="Arial" panose="020B0604020202020204" pitchFamily="34" charset="0"/>
                          <a:cs typeface="Arial" panose="020B0604020202020204" pitchFamily="34" charset="0"/>
                        </a:rPr>
                        <a:t>3</a:t>
                      </a:r>
                    </a:p>
                  </a:txBody>
                  <a:tcPr anchor="ctr"/>
                </a:tc>
                <a:tc>
                  <a:txBody>
                    <a:bodyPr/>
                    <a:lstStyle/>
                    <a:p>
                      <a:r>
                        <a:rPr lang="en-US" sz="1100">
                          <a:latin typeface="Arial" panose="020B0604020202020204" pitchFamily="34" charset="0"/>
                          <a:cs typeface="Arial" panose="020B0604020202020204" pitchFamily="34" charset="0"/>
                        </a:rPr>
                        <a:t>No-load power</a:t>
                      </a:r>
                    </a:p>
                  </a:txBody>
                  <a:tcPr anchor="ctr"/>
                </a:tc>
                <a:tc>
                  <a:txBody>
                    <a:bodyPr/>
                    <a:lstStyle/>
                    <a:p>
                      <a:r>
                        <a:rPr lang="en-US" sz="1100">
                          <a:latin typeface="Arial" panose="020B0604020202020204" pitchFamily="34" charset="0"/>
                          <a:cs typeface="Arial" panose="020B0604020202020204" pitchFamily="34" charset="0"/>
                        </a:rPr>
                        <a:t>kW</a:t>
                      </a:r>
                    </a:p>
                  </a:txBody>
                  <a:tcPr anchor="ctr"/>
                </a:tc>
                <a:tc>
                  <a:txBody>
                    <a:bodyPr/>
                    <a:lstStyle/>
                    <a:p>
                      <a:r>
                        <a:rPr lang="en-US" sz="1100">
                          <a:latin typeface="Arial" panose="020B0604020202020204" pitchFamily="34" charset="0"/>
                          <a:cs typeface="Arial" panose="020B0604020202020204" pitchFamily="34" charset="0"/>
                        </a:rPr>
                        <a:t>122</a:t>
                      </a:r>
                    </a:p>
                  </a:txBody>
                  <a:tcPr anchor="ctr"/>
                </a:tc>
                <a:tc>
                  <a:txBody>
                    <a:bodyPr/>
                    <a:lstStyle/>
                    <a:p>
                      <a:r>
                        <a:rPr lang="en-US" sz="1100">
                          <a:latin typeface="Arial" panose="020B0604020202020204" pitchFamily="34" charset="0"/>
                          <a:cs typeface="Arial" panose="020B0604020202020204" pitchFamily="34" charset="0"/>
                        </a:rPr>
                        <a:t>141</a:t>
                      </a:r>
                    </a:p>
                  </a:txBody>
                  <a:tcPr anchor="ctr"/>
                </a:tc>
                <a:tc>
                  <a:txBody>
                    <a:bodyPr/>
                    <a:lstStyle/>
                    <a:p>
                      <a:r>
                        <a:rPr lang="en-US" sz="1100">
                          <a:latin typeface="Arial" panose="020B0604020202020204" pitchFamily="34" charset="0"/>
                          <a:cs typeface="Arial" panose="020B0604020202020204" pitchFamily="34" charset="0"/>
                        </a:rPr>
                        <a:t>144</a:t>
                      </a:r>
                    </a:p>
                  </a:txBody>
                  <a:tcPr anchor="ctr"/>
                </a:tc>
                <a:tc>
                  <a:txBody>
                    <a:bodyPr/>
                    <a:lstStyle/>
                    <a:p>
                      <a:r>
                        <a:rPr lang="en-US" sz="1100">
                          <a:latin typeface="Arial" panose="020B0604020202020204" pitchFamily="34" charset="0"/>
                          <a:cs typeface="Arial" panose="020B0604020202020204" pitchFamily="34" charset="0"/>
                        </a:rPr>
                        <a:t>136</a:t>
                      </a:r>
                    </a:p>
                  </a:txBody>
                  <a:tcPr anchor="ctr"/>
                </a:tc>
                <a:extLst>
                  <a:ext uri="{0D108BD9-81ED-4DB2-BD59-A6C34878D82A}">
                    <a16:rowId xmlns:a16="http://schemas.microsoft.com/office/drawing/2014/main" val="1826104588"/>
                  </a:ext>
                </a:extLst>
              </a:tr>
              <a:tr h="279283">
                <a:tc>
                  <a:txBody>
                    <a:bodyPr/>
                    <a:lstStyle/>
                    <a:p>
                      <a:r>
                        <a:rPr lang="en-US" sz="1100">
                          <a:latin typeface="Arial" panose="020B0604020202020204" pitchFamily="34" charset="0"/>
                          <a:cs typeface="Arial" panose="020B0604020202020204" pitchFamily="34" charset="0"/>
                        </a:rPr>
                        <a:t>4</a:t>
                      </a:r>
                    </a:p>
                  </a:txBody>
                  <a:tcPr anchor="ctr"/>
                </a:tc>
                <a:tc>
                  <a:txBody>
                    <a:bodyPr/>
                    <a:lstStyle/>
                    <a:p>
                      <a:r>
                        <a:rPr lang="en-US" sz="1100">
                          <a:latin typeface="Arial" panose="020B0604020202020204" pitchFamily="34" charset="0"/>
                          <a:cs typeface="Arial" panose="020B0604020202020204" pitchFamily="34" charset="0"/>
                        </a:rPr>
                        <a:t>Time operating at base load</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19.09</a:t>
                      </a:r>
                    </a:p>
                  </a:txBody>
                  <a:tcPr anchor="ctr"/>
                </a:tc>
                <a:tc>
                  <a:txBody>
                    <a:bodyPr/>
                    <a:lstStyle/>
                    <a:p>
                      <a:r>
                        <a:rPr lang="en-US" sz="1100">
                          <a:latin typeface="Arial" panose="020B0604020202020204" pitchFamily="34" charset="0"/>
                          <a:cs typeface="Arial" panose="020B0604020202020204" pitchFamily="34" charset="0"/>
                        </a:rPr>
                        <a:t>21.72</a:t>
                      </a:r>
                    </a:p>
                  </a:txBody>
                  <a:tcPr anchor="ctr"/>
                </a:tc>
                <a:tc>
                  <a:txBody>
                    <a:bodyPr/>
                    <a:lstStyle/>
                    <a:p>
                      <a:r>
                        <a:rPr lang="en-US" sz="1100">
                          <a:latin typeface="Arial" panose="020B0604020202020204" pitchFamily="34" charset="0"/>
                          <a:cs typeface="Arial" panose="020B0604020202020204" pitchFamily="34" charset="0"/>
                        </a:rPr>
                        <a:t>22.61</a:t>
                      </a:r>
                    </a:p>
                  </a:txBody>
                  <a:tcPr anchor="ctr"/>
                </a:tc>
                <a:tc>
                  <a:txBody>
                    <a:bodyPr/>
                    <a:lstStyle/>
                    <a:p>
                      <a:r>
                        <a:rPr lang="en-US" sz="1100">
                          <a:latin typeface="Arial" panose="020B0604020202020204" pitchFamily="34" charset="0"/>
                          <a:cs typeface="Arial" panose="020B0604020202020204" pitchFamily="34" charset="0"/>
                        </a:rPr>
                        <a:t>21</a:t>
                      </a:r>
                    </a:p>
                  </a:txBody>
                  <a:tcPr anchor="ctr"/>
                </a:tc>
                <a:extLst>
                  <a:ext uri="{0D108BD9-81ED-4DB2-BD59-A6C34878D82A}">
                    <a16:rowId xmlns:a16="http://schemas.microsoft.com/office/drawing/2014/main" val="1681562820"/>
                  </a:ext>
                </a:extLst>
              </a:tr>
              <a:tr h="279283">
                <a:tc>
                  <a:txBody>
                    <a:bodyPr/>
                    <a:lstStyle/>
                    <a:p>
                      <a:r>
                        <a:rPr lang="en-US" sz="1100">
                          <a:latin typeface="Arial" panose="020B0604020202020204" pitchFamily="34" charset="0"/>
                          <a:cs typeface="Arial" panose="020B0604020202020204" pitchFamily="34" charset="0"/>
                        </a:rPr>
                        <a:t>5</a:t>
                      </a:r>
                    </a:p>
                  </a:txBody>
                  <a:tcPr anchor="ctr"/>
                </a:tc>
                <a:tc>
                  <a:txBody>
                    <a:bodyPr/>
                    <a:lstStyle/>
                    <a:p>
                      <a:r>
                        <a:rPr lang="en-US" sz="1100">
                          <a:latin typeface="Arial" panose="020B0604020202020204" pitchFamily="34" charset="0"/>
                          <a:cs typeface="Arial" panose="020B0604020202020204" pitchFamily="34" charset="0"/>
                        </a:rPr>
                        <a:t>Time operating at peak load</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0.95</a:t>
                      </a:r>
                    </a:p>
                  </a:txBody>
                  <a:tcPr anchor="ctr"/>
                </a:tc>
                <a:tc>
                  <a:txBody>
                    <a:bodyPr/>
                    <a:lstStyle/>
                    <a:p>
                      <a:r>
                        <a:rPr lang="en-US" sz="1100">
                          <a:latin typeface="Arial" panose="020B0604020202020204" pitchFamily="34" charset="0"/>
                          <a:cs typeface="Arial" panose="020B0604020202020204" pitchFamily="34" charset="0"/>
                        </a:rPr>
                        <a:t>1.96</a:t>
                      </a:r>
                    </a:p>
                  </a:txBody>
                  <a:tcPr anchor="ctr"/>
                </a:tc>
                <a:tc>
                  <a:txBody>
                    <a:bodyPr/>
                    <a:lstStyle/>
                    <a:p>
                      <a:r>
                        <a:rPr lang="en-US" sz="1100">
                          <a:latin typeface="Arial" panose="020B0604020202020204" pitchFamily="34" charset="0"/>
                          <a:cs typeface="Arial" panose="020B0604020202020204" pitchFamily="34" charset="0"/>
                        </a:rPr>
                        <a:t>2.88</a:t>
                      </a:r>
                    </a:p>
                  </a:txBody>
                  <a:tcPr anchor="ctr"/>
                </a:tc>
                <a:tc>
                  <a:txBody>
                    <a:bodyPr/>
                    <a:lstStyle/>
                    <a:p>
                      <a:r>
                        <a:rPr lang="en-US" sz="1100">
                          <a:latin typeface="Arial" panose="020B0604020202020204" pitchFamily="34" charset="0"/>
                          <a:cs typeface="Arial" panose="020B0604020202020204" pitchFamily="34" charset="0"/>
                        </a:rPr>
                        <a:t>2</a:t>
                      </a:r>
                    </a:p>
                  </a:txBody>
                  <a:tcPr anchor="ctr"/>
                </a:tc>
                <a:extLst>
                  <a:ext uri="{0D108BD9-81ED-4DB2-BD59-A6C34878D82A}">
                    <a16:rowId xmlns:a16="http://schemas.microsoft.com/office/drawing/2014/main" val="4224517811"/>
                  </a:ext>
                </a:extLst>
              </a:tr>
              <a:tr h="279283">
                <a:tc>
                  <a:txBody>
                    <a:bodyPr/>
                    <a:lstStyle/>
                    <a:p>
                      <a:r>
                        <a:rPr lang="en-US" sz="1100">
                          <a:latin typeface="Arial" panose="020B0604020202020204" pitchFamily="34" charset="0"/>
                          <a:cs typeface="Arial" panose="020B0604020202020204" pitchFamily="34" charset="0"/>
                        </a:rPr>
                        <a:t>6</a:t>
                      </a:r>
                    </a:p>
                  </a:txBody>
                  <a:tcPr anchor="ctr"/>
                </a:tc>
                <a:tc>
                  <a:txBody>
                    <a:bodyPr/>
                    <a:lstStyle/>
                    <a:p>
                      <a:r>
                        <a:rPr lang="en-US" sz="1100">
                          <a:latin typeface="Arial" panose="020B0604020202020204" pitchFamily="34" charset="0"/>
                          <a:cs typeface="Arial" panose="020B0604020202020204" pitchFamily="34" charset="0"/>
                        </a:rPr>
                        <a:t>No-load operation time (all 4 machines)</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0.98</a:t>
                      </a:r>
                    </a:p>
                  </a:txBody>
                  <a:tcPr anchor="ctr"/>
                </a:tc>
                <a:tc>
                  <a:txBody>
                    <a:bodyPr/>
                    <a:lstStyle/>
                    <a:p>
                      <a:r>
                        <a:rPr lang="en-US" sz="1100">
                          <a:latin typeface="Arial" panose="020B0604020202020204" pitchFamily="34" charset="0"/>
                          <a:cs typeface="Arial" panose="020B0604020202020204" pitchFamily="34" charset="0"/>
                        </a:rPr>
                        <a:t>0.48</a:t>
                      </a:r>
                    </a:p>
                  </a:txBody>
                  <a:tcPr anchor="ctr"/>
                </a:tc>
                <a:tc>
                  <a:txBody>
                    <a:bodyPr/>
                    <a:lstStyle/>
                    <a:p>
                      <a:r>
                        <a:rPr lang="en-US" sz="1100">
                          <a:latin typeface="Arial" panose="020B0604020202020204" pitchFamily="34" charset="0"/>
                          <a:cs typeface="Arial" panose="020B0604020202020204" pitchFamily="34" charset="0"/>
                        </a:rPr>
                        <a:t>0.14</a:t>
                      </a:r>
                    </a:p>
                  </a:txBody>
                  <a:tcPr anchor="ctr"/>
                </a:tc>
                <a:tc>
                  <a:txBody>
                    <a:bodyPr/>
                    <a:lstStyle/>
                    <a:p>
                      <a:r>
                        <a:rPr lang="en-US" sz="1100">
                          <a:latin typeface="Arial" panose="020B0604020202020204" pitchFamily="34" charset="0"/>
                          <a:cs typeface="Arial" panose="020B0604020202020204" pitchFamily="34" charset="0"/>
                        </a:rPr>
                        <a:t>1</a:t>
                      </a:r>
                    </a:p>
                  </a:txBody>
                  <a:tcPr anchor="ctr"/>
                </a:tc>
                <a:extLst>
                  <a:ext uri="{0D108BD9-81ED-4DB2-BD59-A6C34878D82A}">
                    <a16:rowId xmlns:a16="http://schemas.microsoft.com/office/drawing/2014/main" val="469913589"/>
                  </a:ext>
                </a:extLst>
              </a:tr>
              <a:tr h="279283">
                <a:tc>
                  <a:txBody>
                    <a:bodyPr/>
                    <a:lstStyle/>
                    <a:p>
                      <a:r>
                        <a:rPr lang="en-US" sz="1100">
                          <a:latin typeface="Arial" panose="020B0604020202020204" pitchFamily="34" charset="0"/>
                          <a:cs typeface="Arial" panose="020B0604020202020204" pitchFamily="34" charset="0"/>
                        </a:rPr>
                        <a:t>7</a:t>
                      </a:r>
                    </a:p>
                  </a:txBody>
                  <a:tcPr anchor="ctr"/>
                </a:tc>
                <a:tc>
                  <a:txBody>
                    <a:bodyPr/>
                    <a:lstStyle/>
                    <a:p>
                      <a:r>
                        <a:rPr lang="en-US" sz="1100">
                          <a:latin typeface="Arial" panose="020B0604020202020204" pitchFamily="34" charset="0"/>
                          <a:cs typeface="Arial" panose="020B0604020202020204" pitchFamily="34" charset="0"/>
                        </a:rPr>
                        <a:t>Total measurement time</a:t>
                      </a:r>
                    </a:p>
                  </a:txBody>
                  <a:tcPr anchor="ctr"/>
                </a:tc>
                <a:tc>
                  <a:txBody>
                    <a:bodyPr/>
                    <a:lstStyle/>
                    <a:p>
                      <a:r>
                        <a:rPr lang="en-US" sz="1100">
                          <a:latin typeface="Arial" panose="020B0604020202020204" pitchFamily="34" charset="0"/>
                          <a:cs typeface="Arial" panose="020B0604020202020204" pitchFamily="34" charset="0"/>
                        </a:rPr>
                        <a:t>h</a:t>
                      </a:r>
                    </a:p>
                  </a:txBody>
                  <a:tcPr anchor="ctr"/>
                </a:tc>
                <a:tc>
                  <a:txBody>
                    <a:bodyPr/>
                    <a:lstStyle/>
                    <a:p>
                      <a:r>
                        <a:rPr lang="en-US" sz="1100">
                          <a:latin typeface="Arial" panose="020B0604020202020204" pitchFamily="34" charset="0"/>
                          <a:cs typeface="Arial" panose="020B0604020202020204" pitchFamily="34" charset="0"/>
                        </a:rPr>
                        <a:t>21</a:t>
                      </a:r>
                    </a:p>
                  </a:txBody>
                  <a:tcPr anchor="ctr"/>
                </a:tc>
                <a:tc>
                  <a:txBody>
                    <a:bodyPr/>
                    <a:lstStyle/>
                    <a:p>
                      <a:r>
                        <a:rPr lang="en-US" sz="1100">
                          <a:latin typeface="Arial" panose="020B0604020202020204" pitchFamily="34" charset="0"/>
                          <a:cs typeface="Arial" panose="020B0604020202020204" pitchFamily="34" charset="0"/>
                        </a:rPr>
                        <a:t>24</a:t>
                      </a:r>
                    </a:p>
                  </a:txBody>
                  <a:tcPr anchor="ctr"/>
                </a:tc>
                <a:tc>
                  <a:txBody>
                    <a:bodyPr/>
                    <a:lstStyle/>
                    <a:p>
                      <a:r>
                        <a:rPr lang="en-US" sz="1100">
                          <a:latin typeface="Arial" panose="020B0604020202020204" pitchFamily="34" charset="0"/>
                          <a:cs typeface="Arial" panose="020B0604020202020204" pitchFamily="34" charset="0"/>
                        </a:rPr>
                        <a:t>26</a:t>
                      </a:r>
                    </a:p>
                  </a:txBody>
                  <a:tcPr anchor="ctr"/>
                </a:tc>
                <a:tc>
                  <a:txBody>
                    <a:bodyPr/>
                    <a:lstStyle/>
                    <a:p>
                      <a:r>
                        <a:rPr lang="en-US" sz="1100">
                          <a:latin typeface="Arial" panose="020B0604020202020204" pitchFamily="34" charset="0"/>
                          <a:cs typeface="Arial" panose="020B0604020202020204" pitchFamily="34" charset="0"/>
                        </a:rPr>
                        <a:t>24</a:t>
                      </a:r>
                    </a:p>
                  </a:txBody>
                  <a:tcPr anchor="ctr"/>
                </a:tc>
                <a:extLst>
                  <a:ext uri="{0D108BD9-81ED-4DB2-BD59-A6C34878D82A}">
                    <a16:rowId xmlns:a16="http://schemas.microsoft.com/office/drawing/2014/main" val="34308616"/>
                  </a:ext>
                </a:extLst>
              </a:tr>
            </a:tbl>
          </a:graphicData>
        </a:graphic>
      </p:graphicFrame>
      <p:sp>
        <p:nvSpPr>
          <p:cNvPr id="5" name="TextBox 4">
            <a:extLst>
              <a:ext uri="{FF2B5EF4-FFF2-40B4-BE49-F238E27FC236}">
                <a16:creationId xmlns:a16="http://schemas.microsoft.com/office/drawing/2014/main" id="{0C7E7D83-E9FC-00C6-1D6E-60B4A17B2BD1}"/>
              </a:ext>
            </a:extLst>
          </p:cNvPr>
          <p:cNvSpPr txBox="1"/>
          <p:nvPr/>
        </p:nvSpPr>
        <p:spPr>
          <a:xfrm>
            <a:off x="457200" y="3362004"/>
            <a:ext cx="8477573" cy="1344663"/>
          </a:xfrm>
          <a:prstGeom prst="rect">
            <a:avLst/>
          </a:prstGeom>
          <a:noFill/>
        </p:spPr>
        <p:txBody>
          <a:bodyPr wrap="square">
            <a:spAutoFit/>
          </a:bodyPr>
          <a:lstStyle/>
          <a:p>
            <a:pPr algn="just">
              <a:lnSpc>
                <a:spcPct val="130000"/>
              </a:lnSpc>
              <a:spcBef>
                <a:spcPts val="300"/>
              </a:spcBef>
              <a:spcAft>
                <a:spcPts val="300"/>
              </a:spcAft>
              <a:buNone/>
            </a:pPr>
            <a:r>
              <a:rPr lang="en-US" sz="1200">
                <a:latin typeface="Arial" panose="020B0604020202020204" pitchFamily="34" charset="0"/>
                <a:ea typeface="Times New Roman" panose="02020603050405020304" pitchFamily="18" charset="0"/>
                <a:cs typeface="Arial" panose="020B0604020202020204" pitchFamily="34" charset="0"/>
              </a:rPr>
              <a:t>According to the measurement results, after checking the loaded/no-load running time, it was found that the idle rate of large machines ranged from 17-58%, which is a very large fluctuation. Normally, for screw air compressors, it should be maintained at a no-load level of 10-15% so that the machine runs stably and efficiently.
When idling, the compressor engine still rotates but does not produce compressed air, too much idling time will cause waste of energy</a:t>
            </a:r>
            <a:r>
              <a:rPr lang="es-ES_tradnl" sz="1200">
                <a:effectLst/>
                <a:latin typeface="Arial" panose="020B0604020202020204" pitchFamily="34" charset="0"/>
                <a:ea typeface="Calibri" panose="020F0502020204030204" pitchFamily="34" charset="0"/>
                <a:cs typeface="Arial" panose="020B0604020202020204" pitchFamily="34" charset="0"/>
              </a:rPr>
              <a:t>.</a:t>
            </a:r>
            <a:endParaRPr lang="en-US" sz="1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2157384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12752</TotalTime>
  <Words>2444</Words>
  <Application>Microsoft Macintosh PowerPoint</Application>
  <PresentationFormat>On-screen Show (16:9)</PresentationFormat>
  <Paragraphs>457</Paragraphs>
  <Slides>37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Times New Roman</vt:lpstr>
      <vt:lpstr>Roboto</vt:lpstr>
      <vt:lpstr>Wingdings</vt:lpstr>
      <vt:lpstr>Arial</vt:lpstr>
      <vt:lpstr>Cambria</vt:lpstr>
      <vt:lpstr>Energy Saving Infographics by Slidesgo</vt:lpstr>
      <vt:lpstr>PowerPoint Presentation</vt:lpstr>
      <vt:lpstr>Case study</vt:lpstr>
      <vt:lpstr>Factory production process</vt:lpstr>
      <vt:lpstr>Current status of the factory's air compressor system</vt:lpstr>
      <vt:lpstr>Air compressor construction</vt:lpstr>
      <vt:lpstr>Operating parameters</vt:lpstr>
      <vt:lpstr>Measured electricity statistics</vt:lpstr>
      <vt:lpstr>Compressor measurement results for 3 days</vt:lpstr>
      <vt:lpstr>Analysis of the operation of the air compressor system</vt:lpstr>
      <vt:lpstr>Proposed solution</vt:lpstr>
      <vt:lpstr>Compressed air station controller</vt:lpstr>
      <vt:lpstr>Control system</vt:lpstr>
      <vt:lpstr>Investment costs</vt:lpstr>
      <vt:lpstr>Energy efficiency</vt:lpstr>
      <vt:lpstr>Energy efficiency calculation</vt:lpstr>
      <vt:lpstr>Conclusions for case studies</vt:lpstr>
      <vt:lpstr>Case study 1 (1)</vt:lpstr>
      <vt:lpstr>Information: HDPE twisted ribbed pipe manufacturing</vt:lpstr>
      <vt:lpstr>Case study 1 (3)</vt:lpstr>
      <vt:lpstr>Case study 1 (4)</vt:lpstr>
      <vt:lpstr>Process steps</vt:lpstr>
      <vt:lpstr>Case study 1 (6)</vt:lpstr>
      <vt:lpstr>Case study 1 (7)</vt:lpstr>
      <vt:lpstr>PowerPoint Presentation</vt:lpstr>
      <vt:lpstr>Case study 1 (9)</vt:lpstr>
      <vt:lpstr>Case study 2 (1)</vt:lpstr>
      <vt:lpstr>Case study 2 (2)</vt:lpstr>
      <vt:lpstr>Case study 2 (3)</vt:lpstr>
      <vt:lpstr>Case study 2 (4)</vt:lpstr>
      <vt:lpstr>Case study 2 (5)</vt:lpstr>
      <vt:lpstr>Case study 2 (6)</vt:lpstr>
      <vt:lpstr>Case study 2 (7)</vt:lpstr>
      <vt:lpstr>Case study 2 (8)</vt:lpstr>
      <vt:lpstr>Case study 2 (9)</vt:lpstr>
      <vt:lpstr>Case study 2 (10)</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91</cp:revision>
  <dcterms:modified xsi:type="dcterms:W3CDTF">2025-07-03T09:43:57Z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1844669</vt:lpwstr>
  </property>
  <property fmtid="{D5CDD505-2E9C-101B-9397-08002B2CF9AE}" name="NXPowerLiteSettings" pid="3">
    <vt:lpwstr>F7000400038000</vt:lpwstr>
  </property>
  <property fmtid="{D5CDD505-2E9C-101B-9397-08002B2CF9AE}" name="NXPowerLiteVersion" pid="4">
    <vt:lpwstr>S11.0.1</vt:lpwstr>
  </property>
</Properties>
</file>